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7" r:id="rId1"/>
  </p:sldMasterIdLst>
  <p:notesMasterIdLst>
    <p:notesMasterId r:id="rId55"/>
  </p:notesMasterIdLst>
  <p:handoutMasterIdLst>
    <p:handoutMasterId r:id="rId56"/>
  </p:handoutMasterIdLst>
  <p:sldIdLst>
    <p:sldId id="328" r:id="rId2"/>
    <p:sldId id="261" r:id="rId3"/>
    <p:sldId id="314" r:id="rId4"/>
    <p:sldId id="262" r:id="rId5"/>
    <p:sldId id="263" r:id="rId6"/>
    <p:sldId id="264" r:id="rId7"/>
    <p:sldId id="265" r:id="rId8"/>
    <p:sldId id="315" r:id="rId9"/>
    <p:sldId id="266" r:id="rId10"/>
    <p:sldId id="267" r:id="rId11"/>
    <p:sldId id="268" r:id="rId12"/>
    <p:sldId id="270" r:id="rId13"/>
    <p:sldId id="269" r:id="rId14"/>
    <p:sldId id="322" r:id="rId15"/>
    <p:sldId id="274" r:id="rId16"/>
    <p:sldId id="280" r:id="rId17"/>
    <p:sldId id="281" r:id="rId18"/>
    <p:sldId id="283" r:id="rId19"/>
    <p:sldId id="276" r:id="rId20"/>
    <p:sldId id="323" r:id="rId21"/>
    <p:sldId id="316" r:id="rId22"/>
    <p:sldId id="285" r:id="rId23"/>
    <p:sldId id="287" r:id="rId24"/>
    <p:sldId id="288" r:id="rId25"/>
    <p:sldId id="324" r:id="rId26"/>
    <p:sldId id="317" r:id="rId27"/>
    <p:sldId id="290" r:id="rId28"/>
    <p:sldId id="291" r:id="rId29"/>
    <p:sldId id="318" r:id="rId30"/>
    <p:sldId id="277" r:id="rId31"/>
    <p:sldId id="292" r:id="rId32"/>
    <p:sldId id="294" r:id="rId33"/>
    <p:sldId id="321" r:id="rId34"/>
    <p:sldId id="295" r:id="rId35"/>
    <p:sldId id="296" r:id="rId36"/>
    <p:sldId id="293" r:id="rId37"/>
    <p:sldId id="278" r:id="rId38"/>
    <p:sldId id="299" r:id="rId39"/>
    <p:sldId id="300" r:id="rId40"/>
    <p:sldId id="297" r:id="rId41"/>
    <p:sldId id="319" r:id="rId42"/>
    <p:sldId id="325" r:id="rId43"/>
    <p:sldId id="320" r:id="rId44"/>
    <p:sldId id="305" r:id="rId45"/>
    <p:sldId id="306" r:id="rId46"/>
    <p:sldId id="307" r:id="rId47"/>
    <p:sldId id="308" r:id="rId48"/>
    <p:sldId id="309" r:id="rId49"/>
    <p:sldId id="310" r:id="rId50"/>
    <p:sldId id="326" r:id="rId51"/>
    <p:sldId id="312" r:id="rId52"/>
    <p:sldId id="313" r:id="rId53"/>
    <p:sldId id="301" r:id="rId5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10" autoAdjust="0"/>
    <p:restoredTop sz="90929"/>
  </p:normalViewPr>
  <p:slideViewPr>
    <p:cSldViewPr>
      <p:cViewPr varScale="1">
        <p:scale>
          <a:sx n="63" d="100"/>
          <a:sy n="63" d="100"/>
        </p:scale>
        <p:origin x="109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7AC685AC-5E1F-43B5-8CFA-C51FE6D1751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584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90F2088-F1A6-4288-A93E-907ADD0FE82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063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56EF-F241-43AE-B887-5CA6F18067C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5430230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56EF-F241-43AE-B887-5CA6F18067C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58737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56EF-F241-43AE-B887-5CA6F18067C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70124269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56EF-F241-43AE-B887-5CA6F18067C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5625810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56EF-F241-43AE-B887-5CA6F18067C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4400969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F56EF-F241-43AE-B887-5CA6F18067C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9359595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1384D-F563-471E-97A0-BF2B47F888B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81155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28C-CDD8-408A-8006-6F7F1212BFB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6779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E1CE-1AAB-403C-87CF-59E879F133D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1168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A647-89E6-483C-A16B-2B35027699C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2225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98DE6-D2B2-4633-B556-0E8A61DB9BF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4006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3FBCA-88EA-4A5E-AE12-6FD3F190744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3240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B5BAE-BD77-41DF-898C-55BC46CC021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76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C540-1483-4B78-BAAA-C87467521CD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305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A794D-1905-4CEB-90C3-941D81AA28F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9955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F5ED-E9AF-4FE5-8C03-947877C4675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4066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F56EF-F241-43AE-B887-5CA6F18067C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3" name="Text Box 12"/>
          <p:cNvSpPr txBox="1">
            <a:spLocks noChangeArrowheads="1"/>
          </p:cNvSpPr>
          <p:nvPr userDrawn="1"/>
        </p:nvSpPr>
        <p:spPr bwMode="auto">
          <a:xfrm>
            <a:off x="914400" y="5867400"/>
            <a:ext cx="29464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32772341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206638" y="1657350"/>
            <a:ext cx="7258050" cy="262890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Architecture &amp;</a:t>
            </a:r>
            <a:br>
              <a:rPr lang="en-US" alt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Assembly Language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352800" y="4629151"/>
            <a:ext cx="4965726" cy="646065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altLang="en-US" sz="1800" dirty="0"/>
              <a:t>Assembly Language Fundamentals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633449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Labels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447800"/>
            <a:ext cx="9067800" cy="3886200"/>
          </a:xfrm>
        </p:spPr>
        <p:txBody>
          <a:bodyPr>
            <a:noAutofit/>
          </a:bodyPr>
          <a:lstStyle/>
          <a:p>
            <a:r>
              <a:rPr lang="en-US" altLang="en-US" sz="2800" dirty="0"/>
              <a:t>Act as place markers</a:t>
            </a:r>
          </a:p>
          <a:p>
            <a:pPr lvl="1"/>
            <a:r>
              <a:rPr lang="en-US" altLang="en-US" sz="2400" dirty="0"/>
              <a:t>marks the address (offset) of code and data</a:t>
            </a:r>
          </a:p>
          <a:p>
            <a:r>
              <a:rPr lang="en-US" altLang="en-US" sz="2800" dirty="0"/>
              <a:t>Follow identifer rules</a:t>
            </a:r>
          </a:p>
          <a:p>
            <a:r>
              <a:rPr lang="en-US" altLang="en-US" sz="2800" dirty="0"/>
              <a:t>Data label</a:t>
            </a:r>
          </a:p>
          <a:p>
            <a:pPr lvl="1"/>
            <a:r>
              <a:rPr lang="en-US" altLang="en-US" sz="2400" dirty="0"/>
              <a:t>must be unique</a:t>
            </a:r>
          </a:p>
          <a:p>
            <a:pPr lvl="1"/>
            <a:r>
              <a:rPr lang="en-US" altLang="en-US" sz="2400" dirty="0"/>
              <a:t>example:  </a:t>
            </a:r>
            <a:r>
              <a:rPr lang="en-US" altLang="en-US" sz="2400" b="1" dirty="0">
                <a:solidFill>
                  <a:schemeClr val="tx2"/>
                </a:solidFill>
              </a:rPr>
              <a:t>myArray</a:t>
            </a:r>
            <a:r>
              <a:rPr lang="en-US" altLang="en-US" sz="2400" dirty="0"/>
              <a:t>		(not followed by colon)</a:t>
            </a:r>
          </a:p>
          <a:p>
            <a:r>
              <a:rPr lang="en-US" altLang="en-US" sz="2800" dirty="0"/>
              <a:t>Code label</a:t>
            </a:r>
          </a:p>
          <a:p>
            <a:pPr lvl="1"/>
            <a:r>
              <a:rPr lang="en-US" altLang="en-US" sz="2400" dirty="0"/>
              <a:t>target of jump and loop instructions</a:t>
            </a:r>
          </a:p>
          <a:p>
            <a:pPr lvl="1"/>
            <a:r>
              <a:rPr lang="en-US" altLang="en-US" sz="2400" dirty="0"/>
              <a:t>example:   </a:t>
            </a:r>
            <a:r>
              <a:rPr lang="en-US" altLang="en-US" sz="2400" b="1" dirty="0">
                <a:solidFill>
                  <a:schemeClr val="tx2"/>
                </a:solidFill>
              </a:rPr>
              <a:t>L1:			</a:t>
            </a:r>
            <a:r>
              <a:rPr lang="en-US" altLang="en-US" sz="2400" dirty="0"/>
              <a:t>(followed by colon)</a:t>
            </a:r>
            <a:endParaRPr lang="en-US" altLang="en-US" sz="2400" b="1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FC35C08A-75DF-49EE-836C-71B3A9490E7E}" type="slidenum">
              <a:rPr lang="en-US" altLang="en-US"/>
              <a:pPr/>
              <a:t>10</a:t>
            </a:fld>
            <a:endParaRPr lang="en-US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Mnemonics and Operands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1600200"/>
            <a:ext cx="9906000" cy="4495800"/>
          </a:xfrm>
        </p:spPr>
        <p:txBody>
          <a:bodyPr>
            <a:noAutofit/>
          </a:bodyPr>
          <a:lstStyle/>
          <a:p>
            <a:pPr marL="227013" indent="-227013"/>
            <a:r>
              <a:rPr lang="en-US" altLang="en-US" sz="2400" dirty="0"/>
              <a:t>Instruction Mnemonics</a:t>
            </a:r>
          </a:p>
          <a:p>
            <a:pPr lvl="1"/>
            <a:r>
              <a:rPr lang="en-US" altLang="en-US" sz="2000" dirty="0"/>
              <a:t>memory aid</a:t>
            </a:r>
          </a:p>
          <a:p>
            <a:pPr lvl="1"/>
            <a:r>
              <a:rPr lang="en-US" altLang="en-US" sz="2000" dirty="0"/>
              <a:t>examples: MOV, ADD, SUB, MUL, INC, DEC</a:t>
            </a:r>
          </a:p>
          <a:p>
            <a:pPr marL="227013" indent="-227013"/>
            <a:r>
              <a:rPr lang="en-US" altLang="en-US" sz="2400" dirty="0"/>
              <a:t>Operands</a:t>
            </a:r>
          </a:p>
          <a:p>
            <a:pPr lvl="1"/>
            <a:r>
              <a:rPr lang="en-US" altLang="en-US" sz="2000" dirty="0"/>
              <a:t>constant</a:t>
            </a:r>
          </a:p>
          <a:p>
            <a:pPr lvl="1"/>
            <a:r>
              <a:rPr lang="en-US" altLang="en-US" sz="2000" dirty="0"/>
              <a:t>constant expression</a:t>
            </a:r>
          </a:p>
          <a:p>
            <a:pPr lvl="1"/>
            <a:r>
              <a:rPr lang="en-US" altLang="en-US" sz="2000" dirty="0"/>
              <a:t>register</a:t>
            </a:r>
          </a:p>
          <a:p>
            <a:pPr lvl="1"/>
            <a:r>
              <a:rPr lang="en-US" altLang="en-US" sz="2000" dirty="0"/>
              <a:t>memory (data label)</a:t>
            </a:r>
          </a:p>
          <a:p>
            <a:pPr marL="227013" indent="-227013">
              <a:buNone/>
            </a:pPr>
            <a:endParaRPr lang="en-US" altLang="en-US" sz="2400" dirty="0"/>
          </a:p>
          <a:p>
            <a:pPr marL="227013" indent="-227013">
              <a:buNone/>
            </a:pPr>
            <a:r>
              <a:rPr lang="en-US" altLang="en-US" sz="2400" dirty="0"/>
              <a:t>Constants and constant expressions are often called </a:t>
            </a:r>
            <a:r>
              <a:rPr lang="en-US" altLang="en-US" sz="2400" dirty="0">
                <a:solidFill>
                  <a:schemeClr val="tx2"/>
                </a:solidFill>
              </a:rPr>
              <a:t>immediate values</a:t>
            </a:r>
            <a:endParaRPr lang="en-US" alt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BD1FBC82-EFDE-4E1E-BC3C-398F85DA499C}" type="slidenum">
              <a:rPr lang="en-US" altLang="en-US"/>
              <a:pPr/>
              <a:t>11</a:t>
            </a:fld>
            <a:endParaRPr lang="en-US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Comments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066800"/>
            <a:ext cx="7772400" cy="5181600"/>
          </a:xfrm>
        </p:spPr>
        <p:txBody>
          <a:bodyPr/>
          <a:lstStyle/>
          <a:p>
            <a:r>
              <a:rPr lang="en-US" altLang="en-US" dirty="0"/>
              <a:t>Comments are good!</a:t>
            </a:r>
          </a:p>
          <a:p>
            <a:pPr lvl="1"/>
            <a:r>
              <a:rPr lang="en-US" altLang="en-US" dirty="0"/>
              <a:t>explain the program's purpose</a:t>
            </a:r>
          </a:p>
          <a:p>
            <a:pPr lvl="1"/>
            <a:r>
              <a:rPr lang="en-US" altLang="en-US" dirty="0"/>
              <a:t>when it was written, and by whom</a:t>
            </a:r>
          </a:p>
          <a:p>
            <a:pPr lvl="1"/>
            <a:r>
              <a:rPr lang="en-US" altLang="en-US" dirty="0"/>
              <a:t>revision information</a:t>
            </a:r>
          </a:p>
          <a:p>
            <a:pPr lvl="1"/>
            <a:r>
              <a:rPr lang="en-US" altLang="en-US" dirty="0"/>
              <a:t>tricky coding techniques</a:t>
            </a:r>
          </a:p>
          <a:p>
            <a:pPr lvl="1"/>
            <a:r>
              <a:rPr lang="en-US" altLang="en-US" dirty="0"/>
              <a:t>application-specific explanations</a:t>
            </a:r>
          </a:p>
          <a:p>
            <a:r>
              <a:rPr lang="en-US" altLang="en-US" dirty="0"/>
              <a:t>Single-line comments</a:t>
            </a:r>
          </a:p>
          <a:p>
            <a:pPr lvl="1"/>
            <a:r>
              <a:rPr lang="en-US" altLang="en-US" dirty="0"/>
              <a:t>begin with semicolon (;)</a:t>
            </a:r>
          </a:p>
          <a:p>
            <a:r>
              <a:rPr lang="en-US" altLang="en-US" dirty="0"/>
              <a:t>Multi-line comments</a:t>
            </a:r>
          </a:p>
          <a:p>
            <a:pPr lvl="1"/>
            <a:r>
              <a:rPr lang="en-US" altLang="en-US" dirty="0"/>
              <a:t>begin with COMMENT directive and a programmer-chosen character</a:t>
            </a:r>
          </a:p>
          <a:p>
            <a:pPr lvl="1"/>
            <a:r>
              <a:rPr lang="en-US" altLang="en-US" dirty="0"/>
              <a:t>end with the same programmer-chosen character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A4E4C537-C9B7-4380-9A91-244AF4CA6553}" type="slidenum">
              <a:rPr lang="en-US" altLang="en-US"/>
              <a:pPr/>
              <a:t>12</a:t>
            </a:fld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Instruction Format Examples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1371600"/>
            <a:ext cx="7772400" cy="4495800"/>
          </a:xfrm>
        </p:spPr>
        <p:txBody>
          <a:bodyPr>
            <a:noAutofit/>
          </a:bodyPr>
          <a:lstStyle/>
          <a:p>
            <a:r>
              <a:rPr lang="en-US" altLang="en-US" sz="2400" dirty="0"/>
              <a:t>No operands</a:t>
            </a:r>
          </a:p>
          <a:p>
            <a:pPr lvl="1"/>
            <a:r>
              <a:rPr lang="en-US" altLang="en-US" sz="2000" dirty="0"/>
              <a:t>stc			; set Carry flag</a:t>
            </a:r>
          </a:p>
          <a:p>
            <a:r>
              <a:rPr lang="en-US" altLang="en-US" sz="2400" dirty="0"/>
              <a:t>One operand</a:t>
            </a:r>
          </a:p>
          <a:p>
            <a:pPr lvl="1"/>
            <a:r>
              <a:rPr lang="en-US" altLang="en-US" sz="2000" dirty="0"/>
              <a:t>inc eax			; register</a:t>
            </a:r>
          </a:p>
          <a:p>
            <a:pPr lvl="1"/>
            <a:r>
              <a:rPr lang="en-US" altLang="en-US" sz="2000" dirty="0"/>
              <a:t>inc myByte		; memory</a:t>
            </a:r>
          </a:p>
          <a:p>
            <a:r>
              <a:rPr lang="en-US" altLang="en-US" sz="2400" dirty="0"/>
              <a:t>Two operands</a:t>
            </a:r>
          </a:p>
          <a:p>
            <a:pPr lvl="1"/>
            <a:r>
              <a:rPr lang="en-US" altLang="en-US" sz="2000" dirty="0"/>
              <a:t>add ebx,ecx		; register, register</a:t>
            </a:r>
          </a:p>
          <a:p>
            <a:pPr lvl="1"/>
            <a:r>
              <a:rPr lang="en-US" altLang="en-US" sz="2000" dirty="0"/>
              <a:t>sub myByte,25		; memory, constant</a:t>
            </a:r>
          </a:p>
          <a:p>
            <a:pPr lvl="1"/>
            <a:r>
              <a:rPr lang="en-US" altLang="en-US" sz="2000" dirty="0"/>
              <a:t>add eax,36 * 25		; register, constant-expression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8EBAAAD2-1802-457B-A033-765FA44CA556}" type="slidenum">
              <a:rPr lang="en-US" altLang="en-US"/>
              <a:pPr/>
              <a:t>13</a:t>
            </a:fld>
            <a:endParaRPr lang="en-US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What's Next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524000"/>
            <a:ext cx="8153400" cy="3276600"/>
          </a:xfrm>
        </p:spPr>
        <p:txBody>
          <a:bodyPr/>
          <a:lstStyle/>
          <a:p>
            <a:r>
              <a:rPr lang="en-US" altLang="en-US"/>
              <a:t>Basic Elements of Assembly Language</a:t>
            </a:r>
          </a:p>
          <a:p>
            <a:r>
              <a:rPr lang="en-US" altLang="en-US" b="1">
                <a:solidFill>
                  <a:schemeClr val="tx2"/>
                </a:solidFill>
              </a:rPr>
              <a:t>Example: Adding and Subtracting Integers</a:t>
            </a:r>
          </a:p>
          <a:p>
            <a:r>
              <a:rPr lang="en-US" altLang="en-US"/>
              <a:t>Assembling, Linking, and Running Programs</a:t>
            </a:r>
          </a:p>
          <a:p>
            <a:r>
              <a:rPr lang="en-US" altLang="en-US"/>
              <a:t>Defining Data</a:t>
            </a:r>
          </a:p>
          <a:p>
            <a:r>
              <a:rPr lang="en-US" altLang="en-US"/>
              <a:t>Symbolic Constants</a:t>
            </a:r>
          </a:p>
          <a:p>
            <a:r>
              <a:rPr lang="en-US" altLang="en-US"/>
              <a:t>Real-Address Mode Programming</a:t>
            </a:r>
            <a:endParaRPr lang="en-US" altLang="en-US" sz="2600" i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DB697350-C39D-4FF7-9147-1CD0916D6275}" type="slidenum">
              <a:rPr lang="en-US" altLang="en-US"/>
              <a:pPr/>
              <a:t>14</a:t>
            </a:fld>
            <a:endParaRPr lang="en-US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624840" y="533400"/>
            <a:ext cx="9220200" cy="609600"/>
          </a:xfrm>
        </p:spPr>
        <p:txBody>
          <a:bodyPr/>
          <a:lstStyle/>
          <a:p>
            <a:r>
              <a:rPr lang="en-US" altLang="en-US" dirty="0"/>
              <a:t>Example: Adding and Subtracting Integers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92EBB9B5-3248-4E7D-8D32-C92E7768DCE1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2209800" y="1790700"/>
            <a:ext cx="76962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 dirty="0">
                <a:latin typeface="Courier New" panose="02070309020205020404" pitchFamily="49" charset="0"/>
              </a:rPr>
              <a:t>TITLE Add and Subtract           (AddSub.asm)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endParaRPr lang="en-US" altLang="en-US" sz="1800" b="1" dirty="0">
              <a:latin typeface="Courier New" panose="02070309020205020404" pitchFamily="49" charset="0"/>
            </a:endParaRP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 dirty="0">
                <a:latin typeface="Courier New" panose="02070309020205020404" pitchFamily="49" charset="0"/>
              </a:rPr>
              <a:t>; This program adds and subtracts 32-bit integers.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endParaRPr lang="en-US" altLang="en-US" sz="1800" b="1" dirty="0">
              <a:latin typeface="Courier New" panose="02070309020205020404" pitchFamily="49" charset="0"/>
            </a:endParaRP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 dirty="0">
                <a:solidFill>
                  <a:srgbClr val="92D050"/>
                </a:solidFill>
                <a:latin typeface="Courier New" panose="02070309020205020404" pitchFamily="49" charset="0"/>
              </a:rPr>
              <a:t>INCLUDE Irvine32.inc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 dirty="0">
                <a:latin typeface="Courier New" panose="02070309020205020404" pitchFamily="49" charset="0"/>
              </a:rPr>
              <a:t>.code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 dirty="0">
                <a:latin typeface="Courier New" panose="02070309020205020404" pitchFamily="49" charset="0"/>
              </a:rPr>
              <a:t>main PROC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 dirty="0">
                <a:latin typeface="Courier New" panose="02070309020205020404" pitchFamily="49" charset="0"/>
              </a:rPr>
              <a:t>	mov eax,10000h	; EAX = 10000h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 dirty="0">
                <a:latin typeface="Courier New" panose="02070309020205020404" pitchFamily="49" charset="0"/>
              </a:rPr>
              <a:t>	add eax,40000h	; EAX = 50000h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 dirty="0">
                <a:latin typeface="Courier New" panose="02070309020205020404" pitchFamily="49" charset="0"/>
              </a:rPr>
              <a:t>	sub eax,20000h	; EAX = 30000h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 dirty="0">
                <a:latin typeface="Courier New" panose="02070309020205020404" pitchFamily="49" charset="0"/>
              </a:rPr>
              <a:t>	</a:t>
            </a:r>
            <a:r>
              <a:rPr lang="en-US" altLang="en-US" sz="1800" b="1" dirty="0">
                <a:solidFill>
                  <a:srgbClr val="92D050"/>
                </a:solidFill>
                <a:latin typeface="Courier New" panose="02070309020205020404" pitchFamily="49" charset="0"/>
              </a:rPr>
              <a:t>call</a:t>
            </a:r>
            <a:r>
              <a:rPr lang="en-US" altLang="en-US" sz="1800" b="1" dirty="0">
                <a:latin typeface="Courier New" panose="02070309020205020404" pitchFamily="49" charset="0"/>
              </a:rPr>
              <a:t> DumpRegs	; display registers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 dirty="0">
                <a:latin typeface="Courier New" panose="02070309020205020404" pitchFamily="49" charset="0"/>
              </a:rPr>
              <a:t>	</a:t>
            </a:r>
            <a:r>
              <a:rPr lang="en-US" altLang="en-US" sz="1800" b="1" dirty="0">
                <a:solidFill>
                  <a:srgbClr val="92D050"/>
                </a:solidFill>
                <a:latin typeface="Courier New" panose="02070309020205020404" pitchFamily="49" charset="0"/>
              </a:rPr>
              <a:t>exit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 dirty="0">
                <a:latin typeface="Courier New" panose="02070309020205020404" pitchFamily="49" charset="0"/>
              </a:rPr>
              <a:t>main ENDP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 dirty="0">
                <a:latin typeface="Courier New" panose="02070309020205020404" pitchFamily="49" charset="0"/>
              </a:rPr>
              <a:t>END main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Output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47B99475-2A56-4518-98E5-AFC21E1ECB59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95236" name="Text Box 1028"/>
          <p:cNvSpPr txBox="1">
            <a:spLocks noChangeArrowheads="1"/>
          </p:cNvSpPr>
          <p:nvPr/>
        </p:nvSpPr>
        <p:spPr bwMode="auto">
          <a:xfrm>
            <a:off x="2667000" y="1371600"/>
            <a:ext cx="6705600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500"/>
              <a:t>Program output, showing registers and flags:</a:t>
            </a:r>
          </a:p>
        </p:txBody>
      </p:sp>
      <p:sp>
        <p:nvSpPr>
          <p:cNvPr id="95237" name="Text Box 1029"/>
          <p:cNvSpPr txBox="1">
            <a:spLocks noChangeArrowheads="1"/>
          </p:cNvSpPr>
          <p:nvPr/>
        </p:nvSpPr>
        <p:spPr bwMode="auto">
          <a:xfrm>
            <a:off x="2286000" y="2286000"/>
            <a:ext cx="74676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solidFill>
                  <a:schemeClr val="tx2"/>
                </a:solidFill>
                <a:latin typeface="Courier New" panose="02070309020205020404" pitchFamily="49" charset="0"/>
              </a:rPr>
              <a:t>EAX=00030000</a:t>
            </a:r>
            <a:r>
              <a:rPr lang="en-US" altLang="en-US" sz="1700" b="1">
                <a:latin typeface="Courier New" panose="02070309020205020404" pitchFamily="49" charset="0"/>
              </a:rPr>
              <a:t>  EBX=7FFDF000  ECX=00000101  EDX=FFFFFFFF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ESI=00000000  EDI=00000000  EBP=0012FFF0  ESP=0012FFC4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700" b="1">
                <a:latin typeface="Courier New" panose="02070309020205020404" pitchFamily="49" charset="0"/>
              </a:rPr>
              <a:t>EIP=00401024  EFL=00000206  CF=0  SF=0  ZF=0  OF=0</a:t>
            </a:r>
          </a:p>
          <a:p>
            <a:pPr>
              <a:spcBef>
                <a:spcPct val="50000"/>
              </a:spcBef>
            </a:pPr>
            <a:endParaRPr lang="en-US" altLang="en-US" sz="1700" b="1">
              <a:latin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Suggested Coding Standards</a:t>
            </a:r>
            <a:r>
              <a:rPr lang="en-US" altLang="en-US" sz="2400"/>
              <a:t>  (1 of 2)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2514600" y="1219200"/>
            <a:ext cx="7543800" cy="4343400"/>
          </a:xfrm>
        </p:spPr>
        <p:txBody>
          <a:bodyPr/>
          <a:lstStyle/>
          <a:p>
            <a:r>
              <a:rPr lang="en-US" altLang="en-US"/>
              <a:t>Some approaches to capitalization</a:t>
            </a:r>
          </a:p>
          <a:p>
            <a:pPr lvl="1"/>
            <a:r>
              <a:rPr lang="en-US" altLang="en-US"/>
              <a:t>capitalize nothing</a:t>
            </a:r>
          </a:p>
          <a:p>
            <a:pPr lvl="1"/>
            <a:r>
              <a:rPr lang="en-US" altLang="en-US"/>
              <a:t>capitalize everything</a:t>
            </a:r>
          </a:p>
          <a:p>
            <a:pPr lvl="1"/>
            <a:r>
              <a:rPr lang="en-US" altLang="en-US"/>
              <a:t>capitalize all reserved words, including instruction mnemonics and register names</a:t>
            </a:r>
          </a:p>
          <a:p>
            <a:pPr lvl="1"/>
            <a:r>
              <a:rPr lang="en-US" altLang="en-US"/>
              <a:t>capitalize only directives and operators</a:t>
            </a:r>
          </a:p>
          <a:p>
            <a:r>
              <a:rPr lang="en-US" altLang="en-US"/>
              <a:t>Other suggestions</a:t>
            </a:r>
          </a:p>
          <a:p>
            <a:pPr lvl="1"/>
            <a:r>
              <a:rPr lang="en-US" altLang="en-US"/>
              <a:t>descriptive identifier names</a:t>
            </a:r>
          </a:p>
          <a:p>
            <a:pPr lvl="1"/>
            <a:r>
              <a:rPr lang="en-US" altLang="en-US"/>
              <a:t>spaces surrounding arithmetic operators</a:t>
            </a:r>
          </a:p>
          <a:p>
            <a:pPr lvl="1"/>
            <a:r>
              <a:rPr lang="en-US" altLang="en-US"/>
              <a:t>blank lines between procedures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B8B65C69-90EF-42D8-989E-3741E4344DF0}" type="slidenum">
              <a:rPr lang="en-US" altLang="en-US"/>
              <a:pPr/>
              <a:t>17</a:t>
            </a:fld>
            <a:endParaRPr lang="en-US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Suggested Coding Standards</a:t>
            </a:r>
            <a:r>
              <a:rPr lang="en-US" altLang="en-US" sz="2400"/>
              <a:t>  (2 of 2)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676400"/>
            <a:ext cx="8686800" cy="3429000"/>
          </a:xfrm>
        </p:spPr>
        <p:txBody>
          <a:bodyPr>
            <a:noAutofit/>
          </a:bodyPr>
          <a:lstStyle/>
          <a:p>
            <a:r>
              <a:rPr lang="en-US" altLang="en-US" sz="2800" dirty="0"/>
              <a:t>Indentation and spacing</a:t>
            </a:r>
          </a:p>
          <a:p>
            <a:pPr lvl="1"/>
            <a:r>
              <a:rPr lang="en-US" altLang="en-US" sz="2400" dirty="0"/>
              <a:t>code and data labels – no indentation</a:t>
            </a:r>
          </a:p>
          <a:p>
            <a:pPr lvl="1"/>
            <a:r>
              <a:rPr lang="en-US" altLang="en-US" sz="2400" dirty="0"/>
              <a:t>executable instructions – indent 4-5 spaces</a:t>
            </a:r>
          </a:p>
          <a:p>
            <a:pPr lvl="1"/>
            <a:r>
              <a:rPr lang="en-US" altLang="en-US" sz="2400" dirty="0"/>
              <a:t>comments: right side of page, aligned vertically</a:t>
            </a:r>
          </a:p>
          <a:p>
            <a:pPr lvl="1"/>
            <a:r>
              <a:rPr lang="en-US" altLang="en-US" sz="2400" dirty="0"/>
              <a:t>1-3 spaces between instruction and its operands</a:t>
            </a:r>
          </a:p>
          <a:p>
            <a:pPr lvl="2"/>
            <a:r>
              <a:rPr lang="en-US" altLang="en-US" sz="2000" dirty="0"/>
              <a:t>ex:   mov  ax,bx</a:t>
            </a:r>
          </a:p>
          <a:p>
            <a:pPr lvl="1"/>
            <a:r>
              <a:rPr lang="en-US" altLang="en-US" sz="2400" dirty="0"/>
              <a:t>1-2 blank lines between procedures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F53C11A2-FFDD-45D2-AAF6-45C9505660DD}" type="slidenum">
              <a:rPr lang="en-US" altLang="en-US"/>
              <a:pPr/>
              <a:t>18</a:t>
            </a:fld>
            <a:endParaRPr lang="en-US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Program Template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646ED3CA-FEF4-4BEA-8BA6-BF1298E2D6F9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2133600" y="1066800"/>
            <a:ext cx="76962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TITLE Program Template           (Template.asm)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600" b="1">
              <a:latin typeface="Courier New" panose="02070309020205020404" pitchFamily="49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; Program Description: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; Author: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; Creation Date: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; Revisions: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; Date:              Modified by: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600" b="1">
              <a:latin typeface="Courier New" panose="02070309020205020404" pitchFamily="49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INCLUDE Irvine32.inc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.data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	; (insert variables here)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.code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main PROC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	; (insert executable instructions here)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	exit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main ENDP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	; (insert additional procedures here)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END main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Chapter Overview</a:t>
            </a:r>
          </a:p>
        </p:txBody>
      </p:sp>
      <p:sp>
        <p:nvSpPr>
          <p:cNvPr id="37891" name="Rectangle 1027"/>
          <p:cNvSpPr>
            <a:spLocks noGrp="1" noChangeArrowheads="1"/>
          </p:cNvSpPr>
          <p:nvPr>
            <p:ph idx="1"/>
          </p:nvPr>
        </p:nvSpPr>
        <p:spPr>
          <a:xfrm>
            <a:off x="2590800" y="1600200"/>
            <a:ext cx="8458200" cy="3276600"/>
          </a:xfrm>
        </p:spPr>
        <p:txBody>
          <a:bodyPr>
            <a:noAutofit/>
          </a:bodyPr>
          <a:lstStyle/>
          <a:p>
            <a:r>
              <a:rPr lang="en-US" altLang="en-US" sz="2800" dirty="0"/>
              <a:t>Basic Elements of Assembly Language</a:t>
            </a:r>
          </a:p>
          <a:p>
            <a:r>
              <a:rPr lang="en-US" altLang="en-US" sz="2800" dirty="0"/>
              <a:t>Example: Adding and Subtracting Integers</a:t>
            </a:r>
          </a:p>
          <a:p>
            <a:r>
              <a:rPr lang="en-US" altLang="en-US" sz="2800" dirty="0"/>
              <a:t>Assembling, Linking, and Running Programs</a:t>
            </a:r>
          </a:p>
          <a:p>
            <a:r>
              <a:rPr lang="en-US" altLang="en-US" sz="2800" dirty="0"/>
              <a:t>Defining Data</a:t>
            </a:r>
          </a:p>
          <a:p>
            <a:r>
              <a:rPr lang="en-US" altLang="en-US" sz="2800" dirty="0"/>
              <a:t>Symbolic Constants</a:t>
            </a:r>
          </a:p>
          <a:p>
            <a:r>
              <a:rPr lang="en-US" altLang="en-US" sz="2800" dirty="0"/>
              <a:t>Real-Address Mode Programming</a:t>
            </a:r>
            <a:endParaRPr lang="en-US" altLang="en-US" sz="32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317D3A85-CD08-486C-B56F-6BECDF4DCE3E}" type="slidenum">
              <a:rPr lang="en-US" altLang="en-US"/>
              <a:pPr/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What's Next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idx="1"/>
          </p:nvPr>
        </p:nvSpPr>
        <p:spPr>
          <a:xfrm>
            <a:off x="2590800" y="1600200"/>
            <a:ext cx="7086600" cy="3276600"/>
          </a:xfrm>
        </p:spPr>
        <p:txBody>
          <a:bodyPr/>
          <a:lstStyle/>
          <a:p>
            <a:r>
              <a:rPr lang="en-US" altLang="en-US"/>
              <a:t>Basic Elements of Assembly Language</a:t>
            </a:r>
          </a:p>
          <a:p>
            <a:r>
              <a:rPr lang="en-US" altLang="en-US"/>
              <a:t>Example: Adding and Subtracting Integers</a:t>
            </a:r>
          </a:p>
          <a:p>
            <a:r>
              <a:rPr lang="en-US" altLang="en-US" b="1">
                <a:solidFill>
                  <a:schemeClr val="tx2"/>
                </a:solidFill>
              </a:rPr>
              <a:t>Assembling, Linking, and Running Programs</a:t>
            </a:r>
          </a:p>
          <a:p>
            <a:r>
              <a:rPr lang="en-US" altLang="en-US"/>
              <a:t>Defining Data</a:t>
            </a:r>
          </a:p>
          <a:p>
            <a:r>
              <a:rPr lang="en-US" altLang="en-US"/>
              <a:t>Symbolic Constants</a:t>
            </a:r>
          </a:p>
          <a:p>
            <a:r>
              <a:rPr lang="en-US" altLang="en-US"/>
              <a:t>Real-Address Mode Programming</a:t>
            </a:r>
            <a:endParaRPr lang="en-US" altLang="en-US" sz="2600" i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276BACD7-E8BC-4D3E-A514-D9AA44985C89}" type="slidenum">
              <a:rPr lang="en-US" altLang="en-US"/>
              <a:pPr/>
              <a:t>20</a:t>
            </a:fld>
            <a:endParaRPr lang="en-US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133600" y="304800"/>
            <a:ext cx="8153400" cy="609600"/>
          </a:xfrm>
        </p:spPr>
        <p:txBody>
          <a:bodyPr/>
          <a:lstStyle/>
          <a:p>
            <a:r>
              <a:rPr lang="en-US" altLang="en-US" sz="3100"/>
              <a:t>Assembling, Linking, and Running Programs</a:t>
            </a:r>
          </a:p>
        </p:txBody>
      </p:sp>
      <p:sp>
        <p:nvSpPr>
          <p:cNvPr id="132099" name="Rectangle 1027"/>
          <p:cNvSpPr>
            <a:spLocks noGrp="1" noChangeArrowheads="1"/>
          </p:cNvSpPr>
          <p:nvPr>
            <p:ph idx="1"/>
          </p:nvPr>
        </p:nvSpPr>
        <p:spPr>
          <a:xfrm>
            <a:off x="3352800" y="1676400"/>
            <a:ext cx="5562600" cy="2438400"/>
          </a:xfrm>
        </p:spPr>
        <p:txBody>
          <a:bodyPr/>
          <a:lstStyle/>
          <a:p>
            <a:r>
              <a:rPr lang="en-US" altLang="en-US"/>
              <a:t>Assemble-Link-Execute Cycle</a:t>
            </a:r>
          </a:p>
          <a:p>
            <a:r>
              <a:rPr lang="en-US" altLang="en-US"/>
              <a:t>Listing File</a:t>
            </a:r>
          </a:p>
          <a:p>
            <a:r>
              <a:rPr lang="en-US" altLang="en-US"/>
              <a:t>Map File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5F05BB25-5CBF-46ED-898E-7751C1E88AF4}" type="slidenum">
              <a:rPr lang="en-US" altLang="en-US"/>
              <a:pPr/>
              <a:t>21</a:t>
            </a:fld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Assemble-Link Execute Cycle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1524000"/>
          </a:xfrm>
        </p:spPr>
        <p:txBody>
          <a:bodyPr>
            <a:normAutofit fontScale="92500"/>
          </a:bodyPr>
          <a:lstStyle/>
          <a:p>
            <a:r>
              <a:rPr lang="en-US" altLang="en-US"/>
              <a:t>The following diagram describes the steps from creating a source program through executing the compiled program.</a:t>
            </a:r>
          </a:p>
          <a:p>
            <a:r>
              <a:rPr lang="en-US" altLang="en-US"/>
              <a:t>If the source code is modified, Steps 2 through 4 must be repeated.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B98A4EAE-F4DC-483C-B555-4FA65A010964}" type="slidenum">
              <a:rPr lang="en-US" altLang="en-US"/>
              <a:pPr/>
              <a:t>22</a:t>
            </a:fld>
            <a:endParaRPr lang="en-US" altLang="en-US"/>
          </a:p>
        </p:txBody>
      </p:sp>
      <p:graphicFrame>
        <p:nvGraphicFramePr>
          <p:cNvPr id="100356" name="Object 4"/>
          <p:cNvGraphicFramePr>
            <a:graphicFrameLocks noChangeAspect="1"/>
          </p:cNvGraphicFramePr>
          <p:nvPr/>
        </p:nvGraphicFramePr>
        <p:xfrm>
          <a:off x="2133600" y="2743200"/>
          <a:ext cx="8153400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87" name="VISIO" r:id="rId3" imgW="4823640" imgH="1300320" progId="Visio.Drawing.6">
                  <p:embed/>
                </p:oleObj>
              </mc:Choice>
              <mc:Fallback>
                <p:oleObj name="VISIO" r:id="rId3" imgW="4823640" imgH="130032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-3534" r="-1904" b="-6038"/>
                      <a:stretch>
                        <a:fillRect/>
                      </a:stretch>
                    </p:blipFill>
                    <p:spPr bwMode="auto">
                      <a:xfrm>
                        <a:off x="2133600" y="2743200"/>
                        <a:ext cx="8153400" cy="23622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Listing File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1524000"/>
            <a:ext cx="7772400" cy="3581400"/>
          </a:xfrm>
        </p:spPr>
        <p:txBody>
          <a:bodyPr/>
          <a:lstStyle/>
          <a:p>
            <a:r>
              <a:rPr lang="en-US" altLang="en-US" dirty="0"/>
              <a:t>Use it to see how your program is compiled</a:t>
            </a:r>
          </a:p>
          <a:p>
            <a:r>
              <a:rPr lang="en-US" altLang="en-US" dirty="0"/>
              <a:t>Contains </a:t>
            </a:r>
          </a:p>
          <a:p>
            <a:pPr lvl="1"/>
            <a:r>
              <a:rPr lang="en-US" altLang="en-US" dirty="0"/>
              <a:t>source code</a:t>
            </a:r>
          </a:p>
          <a:p>
            <a:pPr lvl="1"/>
            <a:r>
              <a:rPr lang="en-US" altLang="en-US" dirty="0"/>
              <a:t>addresses</a:t>
            </a:r>
          </a:p>
          <a:p>
            <a:pPr lvl="1"/>
            <a:r>
              <a:rPr lang="en-US" altLang="en-US" dirty="0"/>
              <a:t>object code (machine language)</a:t>
            </a:r>
          </a:p>
          <a:p>
            <a:pPr lvl="1"/>
            <a:r>
              <a:rPr lang="en-US" altLang="en-US" dirty="0"/>
              <a:t>segment names</a:t>
            </a:r>
          </a:p>
          <a:p>
            <a:pPr lvl="1"/>
            <a:r>
              <a:rPr lang="en-US" altLang="en-US" dirty="0"/>
              <a:t>symbols (variables, procedures, and constants</a:t>
            </a:r>
            <a:r>
              <a:rPr lang="en-US" altLang="en-US" dirty="0" smtClean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DB94CAB5-0CD9-4D53-AE6C-E100D9337E59}" type="slidenum">
              <a:rPr lang="en-US" altLang="en-US"/>
              <a:pPr/>
              <a:t>23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Map File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>
          <a:xfrm>
            <a:off x="2895600" y="1600200"/>
            <a:ext cx="7010400" cy="3581400"/>
          </a:xfrm>
        </p:spPr>
        <p:txBody>
          <a:bodyPr/>
          <a:lstStyle/>
          <a:p>
            <a:r>
              <a:rPr lang="en-US" altLang="en-US" dirty="0"/>
              <a:t>Information about each program segment:</a:t>
            </a:r>
          </a:p>
          <a:p>
            <a:pPr lvl="1"/>
            <a:r>
              <a:rPr lang="en-US" altLang="en-US" dirty="0"/>
              <a:t>starting address</a:t>
            </a:r>
          </a:p>
          <a:p>
            <a:pPr lvl="1"/>
            <a:r>
              <a:rPr lang="en-US" altLang="en-US" dirty="0"/>
              <a:t>ending address</a:t>
            </a:r>
          </a:p>
          <a:p>
            <a:pPr lvl="1"/>
            <a:r>
              <a:rPr lang="en-US" altLang="en-US" dirty="0"/>
              <a:t>size</a:t>
            </a:r>
          </a:p>
          <a:p>
            <a:pPr lvl="1"/>
            <a:r>
              <a:rPr lang="en-US" altLang="en-US" dirty="0"/>
              <a:t>segment </a:t>
            </a:r>
            <a:r>
              <a:rPr lang="en-US" altLang="en-US" dirty="0" smtClean="0"/>
              <a:t>type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2A53C013-7808-4E03-A1F7-42A34E665676}" type="slidenum">
              <a:rPr lang="en-US" altLang="en-US"/>
              <a:pPr/>
              <a:t>24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What's Next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idx="1"/>
          </p:nvPr>
        </p:nvSpPr>
        <p:spPr>
          <a:xfrm>
            <a:off x="2590800" y="1600200"/>
            <a:ext cx="7086600" cy="3276600"/>
          </a:xfrm>
        </p:spPr>
        <p:txBody>
          <a:bodyPr/>
          <a:lstStyle/>
          <a:p>
            <a:r>
              <a:rPr lang="en-US" altLang="en-US"/>
              <a:t>Basic Elements of Assembly Language</a:t>
            </a:r>
          </a:p>
          <a:p>
            <a:r>
              <a:rPr lang="en-US" altLang="en-US"/>
              <a:t>Example: Adding and Subtracting Integers</a:t>
            </a:r>
          </a:p>
          <a:p>
            <a:r>
              <a:rPr lang="en-US" altLang="en-US"/>
              <a:t>Assembling, Linking, and Running Programs</a:t>
            </a:r>
          </a:p>
          <a:p>
            <a:r>
              <a:rPr lang="en-US" altLang="en-US" b="1">
                <a:solidFill>
                  <a:schemeClr val="tx2"/>
                </a:solidFill>
              </a:rPr>
              <a:t>Defining Data</a:t>
            </a:r>
          </a:p>
          <a:p>
            <a:r>
              <a:rPr lang="en-US" altLang="en-US"/>
              <a:t>Symbolic Constants</a:t>
            </a:r>
          </a:p>
          <a:p>
            <a:r>
              <a:rPr lang="en-US" altLang="en-US"/>
              <a:t>Real-Address Mode Programming</a:t>
            </a:r>
            <a:endParaRPr lang="en-US" altLang="en-US" sz="2600" i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E28170D0-6AB5-44A0-8E71-77062208E04F}" type="slidenum">
              <a:rPr lang="en-US" altLang="en-US"/>
              <a:pPr/>
              <a:t>25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Defining Data</a:t>
            </a:r>
          </a:p>
        </p:txBody>
      </p:sp>
      <p:sp>
        <p:nvSpPr>
          <p:cNvPr id="133123" name="Rectangle 1027"/>
          <p:cNvSpPr>
            <a:spLocks noGrp="1" noChangeArrowheads="1"/>
          </p:cNvSpPr>
          <p:nvPr>
            <p:ph idx="1"/>
          </p:nvPr>
        </p:nvSpPr>
        <p:spPr>
          <a:xfrm>
            <a:off x="3276600" y="1143000"/>
            <a:ext cx="6629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Intrinsic Data Types</a:t>
            </a:r>
          </a:p>
          <a:p>
            <a:pPr>
              <a:lnSpc>
                <a:spcPct val="90000"/>
              </a:lnSpc>
            </a:pPr>
            <a:r>
              <a:rPr lang="en-US" altLang="en-US"/>
              <a:t>Data Definition Statement</a:t>
            </a:r>
          </a:p>
          <a:p>
            <a:pPr>
              <a:lnSpc>
                <a:spcPct val="90000"/>
              </a:lnSpc>
            </a:pPr>
            <a:r>
              <a:rPr lang="en-US" altLang="en-US"/>
              <a:t>Defining BYTE and SBYTE Data</a:t>
            </a:r>
          </a:p>
          <a:p>
            <a:pPr>
              <a:lnSpc>
                <a:spcPct val="90000"/>
              </a:lnSpc>
            </a:pPr>
            <a:r>
              <a:rPr lang="en-US" altLang="en-US"/>
              <a:t>Defining WORD and SWORD Data</a:t>
            </a:r>
          </a:p>
          <a:p>
            <a:pPr>
              <a:lnSpc>
                <a:spcPct val="90000"/>
              </a:lnSpc>
            </a:pPr>
            <a:r>
              <a:rPr lang="en-US" altLang="en-US"/>
              <a:t>Defining DWORD and SDWORD Data</a:t>
            </a:r>
          </a:p>
          <a:p>
            <a:pPr>
              <a:lnSpc>
                <a:spcPct val="90000"/>
              </a:lnSpc>
            </a:pPr>
            <a:r>
              <a:rPr lang="en-US" altLang="en-US"/>
              <a:t>Defining QWORD Data</a:t>
            </a:r>
          </a:p>
          <a:p>
            <a:pPr>
              <a:lnSpc>
                <a:spcPct val="90000"/>
              </a:lnSpc>
            </a:pPr>
            <a:r>
              <a:rPr lang="en-US" altLang="en-US"/>
              <a:t>Defining TBYTE Data</a:t>
            </a:r>
          </a:p>
          <a:p>
            <a:pPr>
              <a:lnSpc>
                <a:spcPct val="90000"/>
              </a:lnSpc>
            </a:pPr>
            <a:r>
              <a:rPr lang="en-US" altLang="en-US"/>
              <a:t>Defining Real Number Data</a:t>
            </a:r>
          </a:p>
          <a:p>
            <a:pPr>
              <a:lnSpc>
                <a:spcPct val="90000"/>
              </a:lnSpc>
            </a:pPr>
            <a:r>
              <a:rPr lang="en-US" altLang="en-US"/>
              <a:t>Little Endian Order</a:t>
            </a:r>
          </a:p>
          <a:p>
            <a:pPr>
              <a:lnSpc>
                <a:spcPct val="90000"/>
              </a:lnSpc>
            </a:pPr>
            <a:r>
              <a:rPr lang="en-US" altLang="en-US"/>
              <a:t>Adding Variables to the AddSub Program</a:t>
            </a:r>
          </a:p>
          <a:p>
            <a:pPr>
              <a:lnSpc>
                <a:spcPct val="90000"/>
              </a:lnSpc>
            </a:pPr>
            <a:r>
              <a:rPr lang="en-US" altLang="en-US"/>
              <a:t>Declaring Uninitialized Data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4F3258B2-2962-4722-A585-19B5DDA5BA7E}" type="slidenum">
              <a:rPr lang="en-US" altLang="en-US"/>
              <a:pPr/>
              <a:t>26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Intrinsic Data Types </a:t>
            </a:r>
            <a:r>
              <a:rPr lang="en-US" altLang="en-US" sz="2400"/>
              <a:t>(1 of 2)</a:t>
            </a:r>
            <a:endParaRPr lang="en-US" alt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>
          <a:xfrm>
            <a:off x="3048000" y="1219200"/>
            <a:ext cx="7086600" cy="4495800"/>
          </a:xfrm>
        </p:spPr>
        <p:txBody>
          <a:bodyPr/>
          <a:lstStyle/>
          <a:p>
            <a:r>
              <a:rPr lang="en-US" altLang="en-US"/>
              <a:t>BYTE, SBYTE</a:t>
            </a:r>
          </a:p>
          <a:p>
            <a:pPr lvl="1"/>
            <a:r>
              <a:rPr lang="en-US" altLang="en-US"/>
              <a:t>8-bit unsigned integer; 8-bit signed integer</a:t>
            </a:r>
          </a:p>
          <a:p>
            <a:r>
              <a:rPr lang="en-US" altLang="en-US"/>
              <a:t>WORD, SWORD</a:t>
            </a:r>
          </a:p>
          <a:p>
            <a:pPr lvl="1"/>
            <a:r>
              <a:rPr lang="en-US" altLang="en-US"/>
              <a:t>16-bit unsigned &amp; signed integer</a:t>
            </a:r>
          </a:p>
          <a:p>
            <a:r>
              <a:rPr lang="en-US" altLang="en-US"/>
              <a:t>DWORD, SDWORD</a:t>
            </a:r>
          </a:p>
          <a:p>
            <a:pPr lvl="1"/>
            <a:r>
              <a:rPr lang="en-US" altLang="en-US"/>
              <a:t>32-bit unsigned &amp; signed integer</a:t>
            </a:r>
          </a:p>
          <a:p>
            <a:r>
              <a:rPr lang="en-US" altLang="en-US"/>
              <a:t>QWORD</a:t>
            </a:r>
          </a:p>
          <a:p>
            <a:pPr lvl="1"/>
            <a:r>
              <a:rPr lang="en-US" altLang="en-US"/>
              <a:t>64-bit integer</a:t>
            </a:r>
          </a:p>
          <a:p>
            <a:r>
              <a:rPr lang="en-US" altLang="en-US"/>
              <a:t>TBYTE</a:t>
            </a:r>
          </a:p>
          <a:p>
            <a:pPr lvl="1"/>
            <a:r>
              <a:rPr lang="en-US" altLang="en-US"/>
              <a:t>80-bit integer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33753B02-D7D1-4808-B5A7-D5C0FF85F2ED}" type="slidenum">
              <a:rPr lang="en-US" altLang="en-US"/>
              <a:pPr/>
              <a:t>27</a:t>
            </a:fld>
            <a:endParaRPr lang="en-US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Intrinsic Data Types </a:t>
            </a:r>
            <a:r>
              <a:rPr lang="en-US" altLang="en-US" sz="2400"/>
              <a:t>(2 of 2)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1752600"/>
            <a:ext cx="5791200" cy="3200400"/>
          </a:xfrm>
        </p:spPr>
        <p:txBody>
          <a:bodyPr/>
          <a:lstStyle/>
          <a:p>
            <a:r>
              <a:rPr lang="en-US" altLang="en-US"/>
              <a:t>REAL4</a:t>
            </a:r>
          </a:p>
          <a:p>
            <a:pPr lvl="1"/>
            <a:r>
              <a:rPr lang="en-US" altLang="en-US"/>
              <a:t>4-byte IEEE short real</a:t>
            </a:r>
          </a:p>
          <a:p>
            <a:r>
              <a:rPr lang="en-US" altLang="en-US"/>
              <a:t>REAL8</a:t>
            </a:r>
          </a:p>
          <a:p>
            <a:pPr lvl="1"/>
            <a:r>
              <a:rPr lang="en-US" altLang="en-US"/>
              <a:t>8-byte IEEE long real</a:t>
            </a:r>
          </a:p>
          <a:p>
            <a:r>
              <a:rPr lang="en-US" altLang="en-US"/>
              <a:t>REAL10</a:t>
            </a:r>
          </a:p>
          <a:p>
            <a:pPr lvl="1"/>
            <a:r>
              <a:rPr lang="en-US" altLang="en-US"/>
              <a:t>10-byte IEEE extended real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D8529EB4-0C55-4431-B2A3-7ACBDEA8EE85}" type="slidenum">
              <a:rPr lang="en-US" altLang="en-US"/>
              <a:pPr/>
              <a:t>28</a:t>
            </a:fld>
            <a:endParaRPr lang="en-US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 Definition Statement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1600200"/>
            <a:ext cx="7772400" cy="3276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altLang="en-US"/>
              <a:t>A data definition statement sets aside storage in memory for a variable.</a:t>
            </a:r>
          </a:p>
          <a:p>
            <a:pPr>
              <a:lnSpc>
                <a:spcPct val="90000"/>
              </a:lnSpc>
            </a:pPr>
            <a:r>
              <a:rPr lang="en-US" altLang="en-US"/>
              <a:t>May optionally assign a name (label) to the data</a:t>
            </a:r>
          </a:p>
          <a:p>
            <a:pPr>
              <a:lnSpc>
                <a:spcPct val="90000"/>
              </a:lnSpc>
            </a:pPr>
            <a:r>
              <a:rPr lang="en-US" altLang="en-US"/>
              <a:t>Syntax: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000"/>
              <a:t>[</a:t>
            </a:r>
            <a:r>
              <a:rPr lang="en-US" altLang="en-US" sz="2000" i="1"/>
              <a:t>name</a:t>
            </a:r>
            <a:r>
              <a:rPr lang="en-US" altLang="en-US" sz="2000"/>
              <a:t>] </a:t>
            </a:r>
            <a:r>
              <a:rPr lang="en-US" altLang="en-US" sz="2000" i="1"/>
              <a:t>directive</a:t>
            </a:r>
            <a:r>
              <a:rPr lang="en-US" altLang="en-US" sz="2000"/>
              <a:t> </a:t>
            </a:r>
            <a:r>
              <a:rPr lang="en-US" altLang="en-US" sz="2000" i="1"/>
              <a:t>initializer</a:t>
            </a:r>
            <a:r>
              <a:rPr lang="en-US" altLang="en-US" sz="2000"/>
              <a:t> [,</a:t>
            </a:r>
            <a:r>
              <a:rPr lang="en-US" altLang="en-US" sz="2000" i="1"/>
              <a:t>initializer</a:t>
            </a:r>
            <a:r>
              <a:rPr lang="en-US" altLang="en-US" sz="2000"/>
              <a:t>] . . 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000"/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00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000"/>
              <a:t>	</a:t>
            </a:r>
            <a:r>
              <a:rPr lang="en-US" altLang="en-US" sz="2000" b="1">
                <a:latin typeface="Courier New" panose="02070309020205020404" pitchFamily="49" charset="0"/>
              </a:rPr>
              <a:t>value1 BYTE 10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000" b="1">
              <a:latin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en-US"/>
              <a:t>All initializers become binary data in memory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3CE37FC8-D736-4DB2-9DFA-CDA805876567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>
            <a:off x="3200400" y="3200400"/>
            <a:ext cx="228600" cy="685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34149" name="Line 5"/>
          <p:cNvSpPr>
            <a:spLocks noChangeShapeType="1"/>
          </p:cNvSpPr>
          <p:nvPr/>
        </p:nvSpPr>
        <p:spPr bwMode="auto">
          <a:xfrm>
            <a:off x="4267200" y="3200400"/>
            <a:ext cx="152400" cy="685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34150" name="Line 6"/>
          <p:cNvSpPr>
            <a:spLocks noChangeShapeType="1"/>
          </p:cNvSpPr>
          <p:nvPr/>
        </p:nvSpPr>
        <p:spPr bwMode="auto">
          <a:xfrm flipH="1">
            <a:off x="5105400" y="3200400"/>
            <a:ext cx="76200" cy="685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46111" y="452718"/>
            <a:ext cx="10402889" cy="1400530"/>
          </a:xfrm>
        </p:spPr>
        <p:txBody>
          <a:bodyPr/>
          <a:lstStyle/>
          <a:p>
            <a:r>
              <a:rPr lang="en-US" altLang="en-US" dirty="0"/>
              <a:t>Basic Elements of Assembly Language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idx="1"/>
          </p:nvPr>
        </p:nvSpPr>
        <p:spPr>
          <a:xfrm>
            <a:off x="3276600" y="1295400"/>
            <a:ext cx="6248400" cy="4191000"/>
          </a:xfrm>
        </p:spPr>
        <p:txBody>
          <a:bodyPr>
            <a:noAutofit/>
          </a:bodyPr>
          <a:lstStyle/>
          <a:p>
            <a:r>
              <a:rPr lang="en-US" altLang="en-US" sz="2800" dirty="0"/>
              <a:t>Integer constants</a:t>
            </a:r>
          </a:p>
          <a:p>
            <a:r>
              <a:rPr lang="en-US" altLang="en-US" sz="2800" dirty="0"/>
              <a:t>Integer expressions</a:t>
            </a:r>
          </a:p>
          <a:p>
            <a:r>
              <a:rPr lang="en-US" altLang="en-US" sz="2800" dirty="0"/>
              <a:t>Character and string constants</a:t>
            </a:r>
          </a:p>
          <a:p>
            <a:r>
              <a:rPr lang="en-US" altLang="en-US" sz="2800" dirty="0"/>
              <a:t>Reserved words and identifiers</a:t>
            </a:r>
          </a:p>
          <a:p>
            <a:r>
              <a:rPr lang="en-US" altLang="en-US" sz="2800" dirty="0"/>
              <a:t>Directives and instructions</a:t>
            </a:r>
          </a:p>
          <a:p>
            <a:r>
              <a:rPr lang="en-US" altLang="en-US" sz="2800" dirty="0"/>
              <a:t>Labels</a:t>
            </a:r>
          </a:p>
          <a:p>
            <a:r>
              <a:rPr lang="en-US" altLang="en-US" sz="2800" dirty="0"/>
              <a:t>Mnemonics and Operands</a:t>
            </a:r>
          </a:p>
          <a:p>
            <a:r>
              <a:rPr lang="en-US" altLang="en-US" sz="2800" dirty="0"/>
              <a:t>Comments</a:t>
            </a:r>
          </a:p>
          <a:p>
            <a:r>
              <a:rPr lang="en-US" altLang="en-US" sz="2800" dirty="0"/>
              <a:t>Examples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47E96345-EED1-4C7B-862F-E896EC144D2A}" type="slidenum">
              <a:rPr lang="en-US" altLang="en-US"/>
              <a:pPr/>
              <a:t>3</a:t>
            </a:fld>
            <a:endParaRPr lang="en-US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Defining BYTE and SBYTE Data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816D1AC4-4758-4373-8A4B-A6F2D20AEE9C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2286000" y="1828800"/>
            <a:ext cx="7696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value1 BYTE 'A'	; character constant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value2 BYTE 0	; smallest unsigned byte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value3 BYTE 255	; largest unsigned byte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value4 SBYTE -128	; smallest signed byte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value5 SBYTE +127	; largest signed byte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value6 BYTE ?	; uninitialized byte</a:t>
            </a: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2438400" y="1066800"/>
            <a:ext cx="73914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Each of the following defines a single byte of storage:</a:t>
            </a:r>
          </a:p>
        </p:txBody>
      </p:sp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2286000" y="4419600"/>
            <a:ext cx="7543800" cy="15827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 marL="227013" indent="-2270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900">
                <a:latin typeface="Arial" panose="020B0604020202020204" pitchFamily="34" charset="0"/>
              </a:rPr>
              <a:t>MASM does not prevent you from initializing a BYTE with a negative value, but it's considered poor style.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900">
                <a:latin typeface="Arial" panose="020B0604020202020204" pitchFamily="34" charset="0"/>
              </a:rPr>
              <a:t>If you declare a SBYTE variable, the Microsoft debugger will automatically display its value in decimal with a leading sign.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5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Defining Byte Arrays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0226CC3D-D602-4310-A1A4-F8C61EBBA106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107523" name="Text Box 1027"/>
          <p:cNvSpPr txBox="1">
            <a:spLocks noChangeArrowheads="1"/>
          </p:cNvSpPr>
          <p:nvPr/>
        </p:nvSpPr>
        <p:spPr bwMode="auto">
          <a:xfrm>
            <a:off x="3048000" y="2209800"/>
            <a:ext cx="59436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list1 BYTE 10,20,30,40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list2 BYTE 10,20,30,40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      BYTE 50,60,70,80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      BYTE 81,82,83,84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list3 BYTE ?,32,41h,00100010b</a:t>
            </a:r>
          </a:p>
          <a:p>
            <a:pPr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list4 BYTE 0Ah,20h,‘A’,22h</a:t>
            </a:r>
          </a:p>
        </p:txBody>
      </p:sp>
      <p:sp>
        <p:nvSpPr>
          <p:cNvPr id="107524" name="Text Box 1028"/>
          <p:cNvSpPr txBox="1">
            <a:spLocks noChangeArrowheads="1"/>
          </p:cNvSpPr>
          <p:nvPr/>
        </p:nvSpPr>
        <p:spPr bwMode="auto">
          <a:xfrm>
            <a:off x="2438400" y="1295400"/>
            <a:ext cx="7391400" cy="66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500"/>
              <a:t>Examples that use multiple initializers: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Defining Strings</a:t>
            </a:r>
            <a:r>
              <a:rPr lang="en-US" altLang="en-US" sz="2400"/>
              <a:t>  (1 of 3)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1828800"/>
          </a:xfrm>
        </p:spPr>
        <p:txBody>
          <a:bodyPr>
            <a:normAutofit fontScale="92500"/>
          </a:bodyPr>
          <a:lstStyle/>
          <a:p>
            <a:r>
              <a:rPr lang="en-US" altLang="en-US"/>
              <a:t>A string is implemented as an array of characters</a:t>
            </a:r>
          </a:p>
          <a:p>
            <a:pPr lvl="1"/>
            <a:r>
              <a:rPr lang="en-US" altLang="en-US" sz="2000"/>
              <a:t>For convenience, it is usually enclosed in quotation marks</a:t>
            </a:r>
          </a:p>
          <a:p>
            <a:pPr lvl="1"/>
            <a:r>
              <a:rPr lang="en-US" altLang="en-US" sz="2000"/>
              <a:t>It often will be </a:t>
            </a:r>
            <a:r>
              <a:rPr lang="en-US" altLang="en-US" sz="2000">
                <a:solidFill>
                  <a:schemeClr val="tx2"/>
                </a:solidFill>
              </a:rPr>
              <a:t>null-terminated</a:t>
            </a:r>
          </a:p>
          <a:p>
            <a:r>
              <a:rPr lang="en-US" altLang="en-US"/>
              <a:t>Examples: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3DD48937-C337-4F0A-9437-08556BC1E055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2438400" y="3048000"/>
            <a:ext cx="73152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str1 BYTE "Enter your name",0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str2 BYTE 'Error: halting program',0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str3 BYTE 'A','E','I','O','U'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greeting  BYTE "Welcome to the Encryption Demo program "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          BYTE "created by Kip Irvine.",0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Defining Strings</a:t>
            </a:r>
            <a:r>
              <a:rPr lang="en-US" altLang="en-US" sz="2400"/>
              <a:t>  (2 of 3)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990600"/>
          </a:xfrm>
        </p:spPr>
        <p:txBody>
          <a:bodyPr/>
          <a:lstStyle/>
          <a:p>
            <a:r>
              <a:rPr lang="en-US" altLang="en-US"/>
              <a:t>To continue a single string across multiple lines, end each line with a comma: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0979D294-56AF-4C3E-BC1E-4DE89D52A80E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2667000" y="2286000"/>
            <a:ext cx="70866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menu BYTE "Checking Account",0dh,0ah,0dh,0ah,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"1. Create a new account",0dh,0ah,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"2. Open an existing account",0dh,0ah,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"3. Credit the account",0dh,0ah,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"4. Debit the account",0dh,0ah,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"5. Exit",0ah,0ah,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	"Choice&gt; ",0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Defining Strings</a:t>
            </a:r>
            <a:r>
              <a:rPr lang="en-US" altLang="en-US" sz="2400"/>
              <a:t>  (3 of 3)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1295400"/>
          </a:xfrm>
        </p:spPr>
        <p:txBody>
          <a:bodyPr/>
          <a:lstStyle/>
          <a:p>
            <a:r>
              <a:rPr lang="en-US" altLang="en-US"/>
              <a:t>End-of-line character sequence:</a:t>
            </a:r>
          </a:p>
          <a:p>
            <a:pPr lvl="1"/>
            <a:r>
              <a:rPr lang="en-US" altLang="en-US"/>
              <a:t>0Dh = carriage return</a:t>
            </a:r>
          </a:p>
          <a:p>
            <a:pPr lvl="1"/>
            <a:r>
              <a:rPr lang="en-US" altLang="en-US"/>
              <a:t>0Ah = line feed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E7E45245-97CE-4C88-A70E-CF63D1C0FD59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3124200" y="2667000"/>
            <a:ext cx="5943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str1 BYTE "Enter your name:    ",0Dh,0Ah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     BYTE "Enter your address: ",0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endParaRPr lang="en-US" altLang="en-US" sz="1800" b="1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newLine BYTE 0Dh,0Ah,0</a:t>
            </a:r>
          </a:p>
        </p:txBody>
      </p:sp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2590800" y="4800601"/>
            <a:ext cx="7010400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i="1"/>
              <a:t>Idea:</a:t>
            </a:r>
            <a:r>
              <a:rPr lang="en-US" altLang="en-US"/>
              <a:t> Define all strings used by your program in the same area of the data segment.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0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7" grpId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Using the DUP Operator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1752600"/>
          </a:xfrm>
        </p:spPr>
        <p:txBody>
          <a:bodyPr/>
          <a:lstStyle/>
          <a:p>
            <a:r>
              <a:rPr lang="en-US" altLang="en-US"/>
              <a:t>Use DUP to allocate (create space for) an array or string. Syntax: </a:t>
            </a:r>
            <a:r>
              <a:rPr lang="en-US" altLang="en-US" i="1">
                <a:solidFill>
                  <a:schemeClr val="tx2"/>
                </a:solidFill>
              </a:rPr>
              <a:t>counter</a:t>
            </a:r>
            <a:r>
              <a:rPr lang="en-US" altLang="en-US">
                <a:solidFill>
                  <a:schemeClr val="tx2"/>
                </a:solidFill>
              </a:rPr>
              <a:t> DUP ( </a:t>
            </a:r>
            <a:r>
              <a:rPr lang="en-US" altLang="en-US" i="1">
                <a:solidFill>
                  <a:schemeClr val="tx2"/>
                </a:solidFill>
              </a:rPr>
              <a:t>argument</a:t>
            </a:r>
            <a:r>
              <a:rPr lang="en-US" altLang="en-US">
                <a:solidFill>
                  <a:schemeClr val="tx2"/>
                </a:solidFill>
              </a:rPr>
              <a:t> )</a:t>
            </a:r>
          </a:p>
          <a:p>
            <a:r>
              <a:rPr lang="en-US" altLang="en-US" i="1"/>
              <a:t>Counter</a:t>
            </a:r>
            <a:r>
              <a:rPr lang="en-US" altLang="en-US"/>
              <a:t> and </a:t>
            </a:r>
            <a:r>
              <a:rPr lang="en-US" altLang="en-US" i="1"/>
              <a:t>argument</a:t>
            </a:r>
            <a:r>
              <a:rPr lang="en-US" altLang="en-US"/>
              <a:t> must be constants or constant expressions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647CC0A9-2B3A-41A7-8270-1B5DDEEB1429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2057400" y="3048000"/>
            <a:ext cx="8229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var1 BYTE 20 DUP(0)	; 20 bytes, all equal to zero</a:t>
            </a:r>
          </a:p>
          <a:p>
            <a:pPr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var2 BYTE 20 DUP(?)	; 20 bytes, uninitialized</a:t>
            </a:r>
          </a:p>
          <a:p>
            <a:pPr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var3 BYTE 4 DUP("STACK")      ; 20 bytes: "STACKSTACKSTACKSTACK"</a:t>
            </a:r>
          </a:p>
          <a:p>
            <a:pPr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var4 BYTE 10,3 DUP(0),20	; 5 bytes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Defining WORD and SWORD Data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>
          <a:xfrm>
            <a:off x="2667000" y="1219200"/>
            <a:ext cx="7391400" cy="1371600"/>
          </a:xfrm>
        </p:spPr>
        <p:txBody>
          <a:bodyPr>
            <a:normAutofit lnSpcReduction="10000"/>
          </a:bodyPr>
          <a:lstStyle/>
          <a:p>
            <a:r>
              <a:rPr lang="en-US" altLang="en-US"/>
              <a:t>Define storage for 16-bit integers</a:t>
            </a:r>
          </a:p>
          <a:p>
            <a:pPr lvl="1"/>
            <a:r>
              <a:rPr lang="en-US" altLang="en-US" sz="2400"/>
              <a:t>or double characters</a:t>
            </a:r>
          </a:p>
          <a:p>
            <a:pPr lvl="1"/>
            <a:r>
              <a:rPr lang="en-US" altLang="en-US" sz="2400"/>
              <a:t>single value or multiple values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3B920801-DBF5-4434-B341-C4DDE0CE49DC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2286000" y="2819400"/>
            <a:ext cx="76962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word1  WORD  65535 	; largest unsigned value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word2  SWORD –32768	; smallest signed value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word3  WORD  ?	; uninitialized, unsigned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word4  WORD  "AB"	; double characters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myList WORD  1,2,3,4,5	; array of words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array  WORD  5 DUP(?)	; uninitialized array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Defining DWORD and SDWORD Data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B3E27EF4-11C2-4283-A861-C51809D9C9FE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2438400" y="2667000"/>
            <a:ext cx="7696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val1 DWORD  12345678h 		; unsigned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val2 SDWORD –2147483648 		; signed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val3 DWORD  20 DUP(?) 		; unsigned array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val4 SDWORD –3,–2,–1,0,1		; signed array</a:t>
            </a: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2209800" y="1371601"/>
            <a:ext cx="7696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Storage definitions for signed and unsigned 32-bit integers: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Defining QWORD, TBYTE, Real Data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2AD740D1-6F8F-4219-8BE4-83BBBACA296D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2286000" y="2438400"/>
            <a:ext cx="7620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1773238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1773238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1773238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1773238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1773238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1773238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1773238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1773238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1773238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quad1 QWORD  1234567812345678h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val1  TBYTE  1000000000123456789Ah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rVal1 REAL4  -2.1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rVal2 REAL8  3.2E-260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rVal3 REAL10 4.6E+4096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ShortArray REAL4 20 DUP(0.0)</a:t>
            </a: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2209800" y="1066800"/>
            <a:ext cx="7696200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500"/>
              <a:t>Storage definitions for quadwords, tenbyte values, and real numbers: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Little Endian Order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371600"/>
            <a:ext cx="8153400" cy="2667000"/>
          </a:xfrm>
        </p:spPr>
        <p:txBody>
          <a:bodyPr/>
          <a:lstStyle/>
          <a:p>
            <a:r>
              <a:rPr lang="en-US" altLang="en-US"/>
              <a:t>All data types larger than a byte store their individual bytes in reverse order. The least significant byte occurs at the first (lowest) memory address.</a:t>
            </a:r>
          </a:p>
          <a:p>
            <a:endParaRPr lang="en-US" altLang="en-US"/>
          </a:p>
          <a:p>
            <a:r>
              <a:rPr lang="en-US" altLang="en-US"/>
              <a:t>Example:</a:t>
            </a:r>
          </a:p>
          <a:p>
            <a:pPr>
              <a:buFontTx/>
              <a:buNone/>
            </a:pPr>
            <a:r>
              <a:rPr lang="en-US" altLang="en-US"/>
              <a:t>		</a:t>
            </a:r>
            <a:r>
              <a:rPr lang="en-US" altLang="en-US" b="1">
                <a:latin typeface="Courier New" panose="02070309020205020404" pitchFamily="49" charset="0"/>
              </a:rPr>
              <a:t>val1 DWORD 12345678h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7CB8CFCA-8C82-43F2-94AB-037803964DE2}" type="slidenum">
              <a:rPr lang="en-US" altLang="en-US"/>
              <a:pPr/>
              <a:t>39</a:t>
            </a:fld>
            <a:endParaRPr lang="en-US" altLang="en-US"/>
          </a:p>
        </p:txBody>
      </p:sp>
      <p:pic>
        <p:nvPicPr>
          <p:cNvPr id="1157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62"/>
          <a:stretch>
            <a:fillRect/>
          </a:stretch>
        </p:blipFill>
        <p:spPr bwMode="auto">
          <a:xfrm>
            <a:off x="6858001" y="2895600"/>
            <a:ext cx="1508125" cy="172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Integer Constants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2819400" y="1143000"/>
            <a:ext cx="8153400" cy="4495800"/>
          </a:xfrm>
        </p:spPr>
        <p:txBody>
          <a:bodyPr>
            <a:noAutofit/>
          </a:bodyPr>
          <a:lstStyle/>
          <a:p>
            <a:r>
              <a:rPr lang="en-US" altLang="en-US" sz="2400" dirty="0"/>
              <a:t>Optional leading + or – sign</a:t>
            </a:r>
          </a:p>
          <a:p>
            <a:r>
              <a:rPr lang="en-US" altLang="en-US" sz="2400" dirty="0"/>
              <a:t>binary, decimal, hexadecimal, or octal digits</a:t>
            </a:r>
          </a:p>
          <a:p>
            <a:r>
              <a:rPr lang="en-US" altLang="en-US" sz="2400" dirty="0"/>
              <a:t>Common radix characters:</a:t>
            </a:r>
          </a:p>
          <a:p>
            <a:pPr lvl="1"/>
            <a:r>
              <a:rPr lang="en-US" altLang="en-US" sz="2000" dirty="0"/>
              <a:t>h – hexadecimal</a:t>
            </a:r>
          </a:p>
          <a:p>
            <a:pPr lvl="1"/>
            <a:r>
              <a:rPr lang="en-US" altLang="en-US" sz="2000" dirty="0"/>
              <a:t>d – decimal</a:t>
            </a:r>
          </a:p>
          <a:p>
            <a:pPr lvl="1"/>
            <a:r>
              <a:rPr lang="en-US" altLang="en-US" sz="2000" dirty="0"/>
              <a:t>b – binary</a:t>
            </a:r>
          </a:p>
          <a:p>
            <a:pPr lvl="1"/>
            <a:r>
              <a:rPr lang="en-US" altLang="en-US" sz="2000" dirty="0"/>
              <a:t>r – encoded real</a:t>
            </a:r>
          </a:p>
          <a:p>
            <a:pPr lvl="1">
              <a:buFontTx/>
              <a:buNone/>
            </a:pPr>
            <a:endParaRPr lang="en-US" altLang="en-US" sz="2000" dirty="0"/>
          </a:p>
          <a:p>
            <a:pPr>
              <a:buFontTx/>
              <a:buNone/>
            </a:pPr>
            <a:r>
              <a:rPr lang="en-US" altLang="en-US" sz="2400" dirty="0"/>
              <a:t>Examples: 30d, 6Ah, 42, 1101b</a:t>
            </a:r>
          </a:p>
          <a:p>
            <a:pPr>
              <a:buFontTx/>
              <a:buNone/>
            </a:pPr>
            <a:r>
              <a:rPr lang="en-US" altLang="en-US" sz="2400" dirty="0"/>
              <a:t>Hexadecimal beginning with letter: 0A5h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F636887A-E988-441D-A214-3F0463B1AFEE}" type="slidenum">
              <a:rPr lang="en-US" altLang="en-US"/>
              <a:pPr/>
              <a:t>4</a:t>
            </a:fld>
            <a:endParaRPr lang="en-US" alt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Adding Variables to AddSub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A0B79A64-CD6B-40CB-A068-A514682F622A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2209800" y="990600"/>
            <a:ext cx="7848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TITLE Add and Subtract, Version 2            (AddSub2.asm)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; This program adds and subtracts 32-bit unsigned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; integers and stores the sum in a variable.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INCLUDE Irvine32.inc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.data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val1 DWORD 10000h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val2 DWORD 40000h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val3 DWORD 20000h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finalVal DWORD ?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.code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main PROC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	mov eax,val1	; start with 10000h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add eax,val2	; add 40000h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sub eax,val3	; subtract 20000h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mov finalVal,eax	; store the result (30000h)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call DumpRegs	; display the registers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exit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main ENDP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END main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Declaring Unitialized Data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1600200"/>
            <a:ext cx="7772400" cy="2819400"/>
          </a:xfrm>
        </p:spPr>
        <p:txBody>
          <a:bodyPr/>
          <a:lstStyle/>
          <a:p>
            <a:r>
              <a:rPr lang="en-US" altLang="en-US"/>
              <a:t>Use the .data? directive to declare an unintialized data segment:</a:t>
            </a:r>
          </a:p>
          <a:p>
            <a:pPr lvl="1">
              <a:buFontTx/>
              <a:buNone/>
            </a:pPr>
            <a:r>
              <a:rPr lang="en-US" altLang="en-US" b="1">
                <a:latin typeface="Courier New" panose="02070309020205020404" pitchFamily="49" charset="0"/>
              </a:rPr>
              <a:t>	.data?</a:t>
            </a:r>
          </a:p>
          <a:p>
            <a:r>
              <a:rPr lang="en-US" altLang="en-US"/>
              <a:t>Within the segment, declare variables with "?" initializers:</a:t>
            </a:r>
          </a:p>
          <a:p>
            <a:pPr lvl="1">
              <a:buFontTx/>
              <a:buNone/>
            </a:pPr>
            <a:r>
              <a:rPr lang="en-US" altLang="en-US" b="1">
                <a:latin typeface="Courier New" panose="02070309020205020404" pitchFamily="49" charset="0"/>
              </a:rPr>
              <a:t>	smallArray DWORD 10 DUP(?)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1C96C451-2B94-43AD-ADB5-81BC07787E50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2514600" y="4648200"/>
            <a:ext cx="6934200" cy="5539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Advantage: the program's EXE file size is reduced.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2" grpId="0" animBg="1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What's Next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xfrm>
            <a:off x="2590800" y="1600200"/>
            <a:ext cx="7086600" cy="3276600"/>
          </a:xfrm>
        </p:spPr>
        <p:txBody>
          <a:bodyPr/>
          <a:lstStyle/>
          <a:p>
            <a:r>
              <a:rPr lang="en-US" altLang="en-US"/>
              <a:t>Basic Elements of Assembly Language</a:t>
            </a:r>
          </a:p>
          <a:p>
            <a:r>
              <a:rPr lang="en-US" altLang="en-US"/>
              <a:t>Example: Adding and Subtracting Integers</a:t>
            </a:r>
          </a:p>
          <a:p>
            <a:r>
              <a:rPr lang="en-US" altLang="en-US"/>
              <a:t>Assembling, Linking, and Running Programs</a:t>
            </a:r>
          </a:p>
          <a:p>
            <a:r>
              <a:rPr lang="en-US" altLang="en-US"/>
              <a:t>Defining Data</a:t>
            </a:r>
          </a:p>
          <a:p>
            <a:r>
              <a:rPr lang="en-US" altLang="en-US" b="1">
                <a:solidFill>
                  <a:schemeClr val="tx2"/>
                </a:solidFill>
              </a:rPr>
              <a:t>Symbolic Constants</a:t>
            </a:r>
          </a:p>
          <a:p>
            <a:r>
              <a:rPr lang="en-US" altLang="en-US"/>
              <a:t>Real-Address Mode Programming</a:t>
            </a:r>
            <a:endParaRPr lang="en-US" altLang="en-US" sz="2600" i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51D298D0-C00B-4404-A560-433263470679}" type="slidenum">
              <a:rPr lang="en-US" altLang="en-US"/>
              <a:pPr/>
              <a:t>42</a:t>
            </a:fld>
            <a:endParaRPr lang="en-US" alt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Symbolic Constants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>
          <a:xfrm>
            <a:off x="2667000" y="1600200"/>
            <a:ext cx="6934200" cy="3124200"/>
          </a:xfrm>
        </p:spPr>
        <p:txBody>
          <a:bodyPr/>
          <a:lstStyle/>
          <a:p>
            <a:r>
              <a:rPr lang="en-US" altLang="en-US"/>
              <a:t>Equal-Sign Directive</a:t>
            </a:r>
          </a:p>
          <a:p>
            <a:r>
              <a:rPr lang="en-US" altLang="en-US"/>
              <a:t>Calculating the Sizes of Arrays and Strings</a:t>
            </a:r>
          </a:p>
          <a:p>
            <a:r>
              <a:rPr lang="en-US" altLang="en-US"/>
              <a:t>EQU Directive</a:t>
            </a:r>
          </a:p>
          <a:p>
            <a:r>
              <a:rPr lang="en-US" altLang="en-US"/>
              <a:t>TEXTEQU Directive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B0EE9148-6FD4-4FF3-B4D5-3A78E7D82A93}" type="slidenum">
              <a:rPr lang="en-US" altLang="en-US"/>
              <a:pPr/>
              <a:t>43</a:t>
            </a:fld>
            <a:endParaRPr lang="en-US" alt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Equal-Sign Directive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i="1" dirty="0"/>
              <a:t>name</a:t>
            </a:r>
            <a:r>
              <a:rPr lang="en-US" altLang="en-US" dirty="0"/>
              <a:t> = </a:t>
            </a:r>
            <a:r>
              <a:rPr lang="en-US" altLang="en-US" i="1" dirty="0"/>
              <a:t>expression</a:t>
            </a:r>
          </a:p>
          <a:p>
            <a:pPr lvl="1"/>
            <a:r>
              <a:rPr lang="en-US" altLang="en-US" dirty="0"/>
              <a:t>expression is a 32-bit integer (expression or constant)</a:t>
            </a:r>
          </a:p>
          <a:p>
            <a:pPr lvl="1"/>
            <a:r>
              <a:rPr lang="en-US" altLang="en-US" dirty="0"/>
              <a:t>may be redefined</a:t>
            </a:r>
          </a:p>
          <a:p>
            <a:pPr lvl="1"/>
            <a:r>
              <a:rPr lang="en-US" altLang="en-US" i="1" dirty="0"/>
              <a:t>name</a:t>
            </a:r>
            <a:r>
              <a:rPr lang="en-US" altLang="en-US" dirty="0"/>
              <a:t> is called a </a:t>
            </a:r>
            <a:r>
              <a:rPr lang="en-US" altLang="en-US" dirty="0">
                <a:solidFill>
                  <a:schemeClr val="tx2"/>
                </a:solidFill>
              </a:rPr>
              <a:t>symbolic constant</a:t>
            </a:r>
          </a:p>
          <a:p>
            <a:r>
              <a:rPr lang="en-US" altLang="en-US" dirty="0"/>
              <a:t>good programming style to use symbols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33DF0B8E-990B-431B-AFC5-0EB671A09786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3729527" y="3962400"/>
            <a:ext cx="441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 b="1" dirty="0">
                <a:latin typeface="Courier New" panose="02070309020205020404" pitchFamily="49" charset="0"/>
              </a:rPr>
              <a:t>COUNT = 500</a:t>
            </a:r>
          </a:p>
          <a:p>
            <a:pPr>
              <a:spcBef>
                <a:spcPct val="50000"/>
              </a:spcBef>
            </a:pPr>
            <a:r>
              <a:rPr lang="en-US" altLang="en-US" sz="1800" b="1" dirty="0">
                <a:latin typeface="Courier New" panose="02070309020205020404" pitchFamily="49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altLang="en-US" sz="1800" b="1" dirty="0">
                <a:latin typeface="Courier New" panose="02070309020205020404" pitchFamily="49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altLang="en-US" sz="1800" b="1" dirty="0">
                <a:latin typeface="Courier New" panose="02070309020205020404" pitchFamily="49" charset="0"/>
              </a:rPr>
              <a:t>mov ax,COUNT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Calculating the Size of a Byte Array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2514600" y="1524000"/>
            <a:ext cx="6477000" cy="1600200"/>
          </a:xfrm>
        </p:spPr>
        <p:txBody>
          <a:bodyPr/>
          <a:lstStyle/>
          <a:p>
            <a:r>
              <a:rPr lang="en-US" altLang="en-US"/>
              <a:t>current location counter: $</a:t>
            </a:r>
          </a:p>
          <a:p>
            <a:pPr lvl="1"/>
            <a:r>
              <a:rPr lang="en-US" altLang="en-US"/>
              <a:t>subtract address of list</a:t>
            </a:r>
          </a:p>
          <a:p>
            <a:pPr lvl="1"/>
            <a:r>
              <a:rPr lang="en-US" altLang="en-US"/>
              <a:t>difference is the number of bytes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2BF5B614-AE46-429B-88EE-2EF4FF87A242}" type="slidenum">
              <a:rPr lang="en-US" altLang="en-US"/>
              <a:pPr/>
              <a:t>45</a:t>
            </a:fld>
            <a:endParaRPr lang="en-US" altLang="en-US"/>
          </a:p>
        </p:txBody>
      </p:sp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3505200" y="3352800"/>
            <a:ext cx="441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list BYTE 10,20,30,40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ListSize = ($ - list)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Calculating the Size of a Word Array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6002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/>
              <a:t>Divide total number of bytes by 2 (the size of a word)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DEFE5B17-463E-4171-8A29-4CB22D0CF18C}" type="slidenum">
              <a:rPr lang="en-US" altLang="en-US"/>
              <a:pPr/>
              <a:t>46</a:t>
            </a:fld>
            <a:endParaRPr lang="en-US" altLang="en-US"/>
          </a:p>
        </p:txBody>
      </p:sp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2514600" y="2667000"/>
            <a:ext cx="6629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list WORD 1000h,2000h,3000h,4000h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ListSize = ($ - list) / 2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228600"/>
            <a:ext cx="8153400" cy="609600"/>
          </a:xfrm>
        </p:spPr>
        <p:txBody>
          <a:bodyPr/>
          <a:lstStyle/>
          <a:p>
            <a:r>
              <a:rPr lang="en-US" altLang="en-US"/>
              <a:t>Calculating the Size of a Doubleword Array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1524000"/>
            <a:ext cx="7772400" cy="990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/>
              <a:t>Divide total number of bytes by 4 (the size of a doubleword)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D93241FB-08FC-4E10-B0B5-1A7B43BBDFE7}" type="slidenum">
              <a:rPr lang="en-US" altLang="en-US"/>
              <a:pPr/>
              <a:t>47</a:t>
            </a:fld>
            <a:endParaRPr lang="en-US" altLang="en-US"/>
          </a:p>
        </p:txBody>
      </p:sp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3048000" y="2895600"/>
            <a:ext cx="533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list DWORD 1,2,3,4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ListSize = ($ - list) / 4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EQU Directive</a:t>
            </a:r>
          </a:p>
        </p:txBody>
      </p:sp>
      <p:sp>
        <p:nvSpPr>
          <p:cNvPr id="124931" name="Rectangle 1027"/>
          <p:cNvSpPr>
            <a:spLocks noGrp="1" noChangeArrowheads="1"/>
          </p:cNvSpPr>
          <p:nvPr>
            <p:ph idx="1"/>
          </p:nvPr>
        </p:nvSpPr>
        <p:spPr>
          <a:xfrm>
            <a:off x="2209800" y="1447800"/>
            <a:ext cx="7772400" cy="99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Define a symbol as either an integer or text expression.</a:t>
            </a:r>
          </a:p>
          <a:p>
            <a:pPr>
              <a:lnSpc>
                <a:spcPct val="90000"/>
              </a:lnSpc>
            </a:pPr>
            <a:r>
              <a:rPr lang="en-US" altLang="en-US"/>
              <a:t>Cannot be redefined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4A8EA49B-1A92-4A1A-9592-830138DDD963}" type="slidenum">
              <a:rPr lang="en-US" altLang="en-US"/>
              <a:pPr/>
              <a:t>48</a:t>
            </a:fld>
            <a:endParaRPr lang="en-US" altLang="en-US"/>
          </a:p>
        </p:txBody>
      </p:sp>
      <p:sp>
        <p:nvSpPr>
          <p:cNvPr id="124932" name="Text Box 1028"/>
          <p:cNvSpPr txBox="1">
            <a:spLocks noChangeArrowheads="1"/>
          </p:cNvSpPr>
          <p:nvPr/>
        </p:nvSpPr>
        <p:spPr bwMode="auto">
          <a:xfrm>
            <a:off x="2590800" y="2971800"/>
            <a:ext cx="7010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PI EQU &lt;3.1416&gt;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pressKey EQU &lt;"Press any key to continue...",0&gt;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.data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800" b="1">
                <a:latin typeface="Courier New" panose="02070309020205020404" pitchFamily="49" charset="0"/>
              </a:rPr>
              <a:t>prompt BYTE pressKey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TEXTEQU Directive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990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altLang="en-US"/>
              <a:t>Define a symbol as either an integer or text expression.</a:t>
            </a:r>
          </a:p>
          <a:p>
            <a:pPr>
              <a:lnSpc>
                <a:spcPct val="90000"/>
              </a:lnSpc>
            </a:pPr>
            <a:r>
              <a:rPr lang="en-US" altLang="en-US"/>
              <a:t>Called a </a:t>
            </a:r>
            <a:r>
              <a:rPr lang="en-US" altLang="en-US">
                <a:solidFill>
                  <a:schemeClr val="tx2"/>
                </a:solidFill>
              </a:rPr>
              <a:t>text macro</a:t>
            </a:r>
          </a:p>
          <a:p>
            <a:pPr>
              <a:lnSpc>
                <a:spcPct val="90000"/>
              </a:lnSpc>
            </a:pPr>
            <a:r>
              <a:rPr lang="en-US" altLang="en-US"/>
              <a:t>Can be redefined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404E79FA-0573-4B43-AAED-9AFB7E813887}" type="slidenum">
              <a:rPr lang="en-US" altLang="en-US"/>
              <a:pPr/>
              <a:t>49</a:t>
            </a:fld>
            <a:endParaRPr lang="en-US" altLang="en-US"/>
          </a:p>
        </p:txBody>
      </p:sp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2209800" y="2362200"/>
            <a:ext cx="80010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22860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continueMsg TEXTEQU &lt;"Do you wish to continue (Y/N)?"&gt;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rowSize = 5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.data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prompt1 BYTE continueMsg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count TEXTEQU %(rowSize * 2)		; evaluates the expression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setupAL TEXTEQU &lt;mov al,count&gt;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en-US" altLang="en-US" sz="1600" b="1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.code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setupAL		; generates: "mov al,10"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Integer Expressions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875201" y="1676400"/>
            <a:ext cx="8946541" cy="4195481"/>
          </a:xfrm>
        </p:spPr>
        <p:txBody>
          <a:bodyPr>
            <a:normAutofit/>
          </a:bodyPr>
          <a:lstStyle/>
          <a:p>
            <a:r>
              <a:rPr lang="en-US" altLang="en-US" sz="2400" dirty="0"/>
              <a:t>Operators and precedence levels:</a:t>
            </a:r>
          </a:p>
          <a:p>
            <a:endParaRPr lang="en-US" altLang="en-US" sz="2400" dirty="0"/>
          </a:p>
          <a:p>
            <a:endParaRPr lang="en-US" altLang="en-US" sz="2400" dirty="0"/>
          </a:p>
          <a:p>
            <a:endParaRPr lang="en-US" altLang="en-US" sz="2400" dirty="0"/>
          </a:p>
          <a:p>
            <a:endParaRPr lang="en-US" altLang="en-US" sz="2400" dirty="0"/>
          </a:p>
          <a:p>
            <a:endParaRPr lang="en-US" altLang="en-US" sz="2400" dirty="0"/>
          </a:p>
          <a:p>
            <a:r>
              <a:rPr lang="en-US" altLang="en-US" sz="2400" dirty="0"/>
              <a:t>Examples: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28E220A7-7B0A-4012-B680-3986C85A78E3}" type="slidenum">
              <a:rPr lang="en-US" altLang="en-US"/>
              <a:pPr/>
              <a:t>5</a:t>
            </a:fld>
            <a:endParaRPr lang="en-US" altLang="en-US"/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200" y="2468741"/>
            <a:ext cx="5359400" cy="2217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449" y="4884737"/>
            <a:ext cx="333692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What's Next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idx="1"/>
          </p:nvPr>
        </p:nvSpPr>
        <p:spPr>
          <a:xfrm>
            <a:off x="2590800" y="1600200"/>
            <a:ext cx="7086600" cy="3276600"/>
          </a:xfrm>
        </p:spPr>
        <p:txBody>
          <a:bodyPr/>
          <a:lstStyle/>
          <a:p>
            <a:r>
              <a:rPr lang="en-US" altLang="en-US"/>
              <a:t>Basic Elements of Assembly Language</a:t>
            </a:r>
          </a:p>
          <a:p>
            <a:r>
              <a:rPr lang="en-US" altLang="en-US"/>
              <a:t>Example: Adding and Subtracting Integers</a:t>
            </a:r>
          </a:p>
          <a:p>
            <a:r>
              <a:rPr lang="en-US" altLang="en-US"/>
              <a:t>Assembling, Linking, and Running Programs</a:t>
            </a:r>
          </a:p>
          <a:p>
            <a:r>
              <a:rPr lang="en-US" altLang="en-US"/>
              <a:t>Defining Data</a:t>
            </a:r>
          </a:p>
          <a:p>
            <a:r>
              <a:rPr lang="en-US" altLang="en-US"/>
              <a:t>Symbolic Constants</a:t>
            </a:r>
          </a:p>
          <a:p>
            <a:r>
              <a:rPr lang="en-US" altLang="en-US" b="1">
                <a:solidFill>
                  <a:schemeClr val="tx2"/>
                </a:solidFill>
              </a:rPr>
              <a:t>Real-Address Mode Programming</a:t>
            </a:r>
            <a:endParaRPr lang="en-US" altLang="en-US" sz="2600" b="1" i="1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1E051636-CD0F-4E92-99AB-25FE63B715CA}" type="slidenum">
              <a:rPr lang="en-US" altLang="en-US"/>
              <a:pPr/>
              <a:t>50</a:t>
            </a:fld>
            <a:endParaRPr lang="en-US" alt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Real-Address Mode Programming</a:t>
            </a:r>
            <a:r>
              <a:rPr lang="en-US" altLang="en-US" sz="2400"/>
              <a:t>  (1 of 2)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>
          <a:xfrm>
            <a:off x="2514600" y="1447800"/>
            <a:ext cx="7772400" cy="3810000"/>
          </a:xfrm>
        </p:spPr>
        <p:txBody>
          <a:bodyPr/>
          <a:lstStyle/>
          <a:p>
            <a:r>
              <a:rPr lang="en-US" altLang="en-US"/>
              <a:t>Generate 16-bit MS-DOS Programs</a:t>
            </a:r>
          </a:p>
          <a:p>
            <a:r>
              <a:rPr lang="en-US" altLang="en-US"/>
              <a:t>Advantages</a:t>
            </a:r>
          </a:p>
          <a:p>
            <a:pPr lvl="1"/>
            <a:r>
              <a:rPr lang="en-US" altLang="en-US"/>
              <a:t>enables calling of MS-DOS and BIOS functions</a:t>
            </a:r>
          </a:p>
          <a:p>
            <a:pPr lvl="1"/>
            <a:r>
              <a:rPr lang="en-US" altLang="en-US"/>
              <a:t>no memory access restrictions</a:t>
            </a:r>
          </a:p>
          <a:p>
            <a:r>
              <a:rPr lang="en-US" altLang="en-US"/>
              <a:t>Disadvantages</a:t>
            </a:r>
          </a:p>
          <a:p>
            <a:pPr lvl="1"/>
            <a:r>
              <a:rPr lang="en-US" altLang="en-US"/>
              <a:t>must be aware of both segments and offsets</a:t>
            </a:r>
          </a:p>
          <a:p>
            <a:pPr lvl="1"/>
            <a:r>
              <a:rPr lang="en-US" altLang="en-US"/>
              <a:t>cannot call Win32 functions (Windows 95 onward)</a:t>
            </a:r>
          </a:p>
          <a:p>
            <a:pPr lvl="1"/>
            <a:r>
              <a:rPr lang="en-US" altLang="en-US"/>
              <a:t>limited to 640K program memory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4B25E382-E7DC-4645-AE3B-FBAB2A4E98B6}" type="slidenum">
              <a:rPr lang="en-US" altLang="en-US"/>
              <a:pPr/>
              <a:t>51</a:t>
            </a:fld>
            <a:endParaRPr lang="en-US" alt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Real-Address Mode Programming</a:t>
            </a:r>
            <a:r>
              <a:rPr lang="en-US" altLang="en-US" sz="2400"/>
              <a:t>  (2 of 2)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1600200"/>
            <a:ext cx="5486400" cy="2514600"/>
          </a:xfrm>
        </p:spPr>
        <p:txBody>
          <a:bodyPr/>
          <a:lstStyle/>
          <a:p>
            <a:r>
              <a:rPr lang="en-US" altLang="en-US"/>
              <a:t>Requirements</a:t>
            </a:r>
          </a:p>
          <a:p>
            <a:pPr lvl="1"/>
            <a:r>
              <a:rPr lang="en-US" altLang="en-US"/>
              <a:t>INCLUDE Irvine16.inc</a:t>
            </a:r>
          </a:p>
          <a:p>
            <a:pPr lvl="1"/>
            <a:r>
              <a:rPr lang="en-US" altLang="en-US"/>
              <a:t>Initialize DS to the data segment:</a:t>
            </a:r>
          </a:p>
          <a:p>
            <a:pPr lvl="3">
              <a:buFontTx/>
              <a:buNone/>
            </a:pPr>
            <a:r>
              <a:rPr lang="en-US" altLang="en-US" b="1">
                <a:latin typeface="Courier New" panose="02070309020205020404" pitchFamily="49" charset="0"/>
              </a:rPr>
              <a:t>mov ax,@data</a:t>
            </a:r>
          </a:p>
          <a:p>
            <a:pPr lvl="3">
              <a:buFontTx/>
              <a:buNone/>
            </a:pPr>
            <a:r>
              <a:rPr lang="en-US" altLang="en-US" b="1">
                <a:latin typeface="Courier New" panose="02070309020205020404" pitchFamily="49" charset="0"/>
              </a:rPr>
              <a:t>mov ds,ax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9E7CA3BE-2630-4442-BE48-4A587A26BD4C}" type="slidenum">
              <a:rPr lang="en-US" altLang="en-US"/>
              <a:pPr/>
              <a:t>52</a:t>
            </a:fld>
            <a:endParaRPr lang="en-US" alt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Add and Subtract, 16-Bit Version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749BCE0B-5C45-478B-BB6C-6BA8AAD897DF}" type="slidenum">
              <a:rPr lang="en-US" altLang="en-US"/>
              <a:pPr/>
              <a:t>53</a:t>
            </a:fld>
            <a:endParaRPr lang="en-US" altLang="en-US"/>
          </a:p>
        </p:txBody>
      </p:sp>
      <p:sp>
        <p:nvSpPr>
          <p:cNvPr id="116739" name="Text Box 3"/>
          <p:cNvSpPr txBox="1">
            <a:spLocks noChangeArrowheads="1"/>
          </p:cNvSpPr>
          <p:nvPr/>
        </p:nvSpPr>
        <p:spPr bwMode="auto">
          <a:xfrm>
            <a:off x="2819400" y="1066800"/>
            <a:ext cx="6781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228600"/>
          <a:lstStyle>
            <a:lvl1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TITLE Add and Subtract, Version 2      (AddSub2r.asm)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INCLUDE Irvine16.inc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.data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val1 DWORD 10000h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val2 DWORD 40000h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val3 DWORD 20000h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finalVal DWORD ?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.code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main PROC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mov ax,@data	; initialize DS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mov ds,ax 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mov eax,val1	; get first value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add eax,val2	; add second value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sub eax,val3	; subtract third value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mov finalVal,eax	; store the result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call DumpRegs	; display registers</a:t>
            </a:r>
          </a:p>
          <a:p>
            <a:pPr lvl="1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exit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main ENDP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END main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Character and String Constants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4114800"/>
          </a:xfrm>
        </p:spPr>
        <p:txBody>
          <a:bodyPr>
            <a:noAutofit/>
          </a:bodyPr>
          <a:lstStyle/>
          <a:p>
            <a:r>
              <a:rPr lang="en-US" altLang="en-US" sz="2800" dirty="0"/>
              <a:t>Enclose character in single or double quotes</a:t>
            </a:r>
          </a:p>
          <a:p>
            <a:pPr lvl="1"/>
            <a:r>
              <a:rPr lang="en-US" altLang="en-US" sz="2400" dirty="0"/>
              <a:t>'A', "x"</a:t>
            </a:r>
          </a:p>
          <a:p>
            <a:pPr lvl="1"/>
            <a:r>
              <a:rPr lang="en-US" altLang="en-US" sz="2400" dirty="0"/>
              <a:t>ASCII character = 1 byte</a:t>
            </a:r>
          </a:p>
          <a:p>
            <a:r>
              <a:rPr lang="en-US" altLang="en-US" sz="2800" dirty="0"/>
              <a:t>Enclose strings in single or double quotes</a:t>
            </a:r>
          </a:p>
          <a:p>
            <a:pPr lvl="1"/>
            <a:r>
              <a:rPr lang="en-US" altLang="en-US" sz="2400" dirty="0"/>
              <a:t>"ABC"</a:t>
            </a:r>
          </a:p>
          <a:p>
            <a:pPr lvl="1"/>
            <a:r>
              <a:rPr lang="en-US" altLang="en-US" sz="2400" dirty="0"/>
              <a:t>'xyz'</a:t>
            </a:r>
          </a:p>
          <a:p>
            <a:pPr lvl="1"/>
            <a:r>
              <a:rPr lang="en-US" altLang="en-US" sz="2400" dirty="0"/>
              <a:t>Each character occupies a single byte</a:t>
            </a:r>
          </a:p>
          <a:p>
            <a:r>
              <a:rPr lang="en-US" altLang="en-US" sz="2800" dirty="0"/>
              <a:t>Embedded quotes:</a:t>
            </a:r>
          </a:p>
          <a:p>
            <a:pPr lvl="1"/>
            <a:r>
              <a:rPr lang="en-US" altLang="en-US" sz="2400" dirty="0"/>
              <a:t>'Say "Goodnight," Gracie'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B3A81944-CD7C-42BE-9BDB-DB487BECC5B3}" type="slidenum">
              <a:rPr lang="en-US" altLang="en-US"/>
              <a:pPr/>
              <a:t>6</a:t>
            </a:fld>
            <a:endParaRPr lang="en-US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Reserved Words and Identifiers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371600"/>
            <a:ext cx="7772400" cy="3733800"/>
          </a:xfrm>
        </p:spPr>
        <p:txBody>
          <a:bodyPr>
            <a:noAutofit/>
          </a:bodyPr>
          <a:lstStyle/>
          <a:p>
            <a:r>
              <a:rPr lang="en-US" altLang="en-US" sz="2800" dirty="0"/>
              <a:t>Reserved words cannot be used as identifiers</a:t>
            </a:r>
          </a:p>
          <a:p>
            <a:pPr lvl="1"/>
            <a:r>
              <a:rPr lang="en-US" altLang="en-US" sz="2400" dirty="0"/>
              <a:t>Instruction mnemonics, directives, type attributes, operators, predefined symbols</a:t>
            </a:r>
          </a:p>
          <a:p>
            <a:pPr lvl="1"/>
            <a:r>
              <a:rPr lang="en-US" altLang="en-US" sz="2400" dirty="0"/>
              <a:t>See MASM reference in Appendix A</a:t>
            </a:r>
          </a:p>
          <a:p>
            <a:r>
              <a:rPr lang="en-US" altLang="en-US" sz="2800" dirty="0"/>
              <a:t>Identifiers</a:t>
            </a:r>
          </a:p>
          <a:p>
            <a:pPr lvl="1"/>
            <a:r>
              <a:rPr lang="en-US" altLang="en-US" sz="2400" dirty="0"/>
              <a:t>1-247 characters, including digits</a:t>
            </a:r>
          </a:p>
          <a:p>
            <a:pPr lvl="1"/>
            <a:r>
              <a:rPr lang="en-US" altLang="en-US" sz="2400" dirty="0">
                <a:solidFill>
                  <a:schemeClr val="tx2"/>
                </a:solidFill>
              </a:rPr>
              <a:t>not</a:t>
            </a:r>
            <a:r>
              <a:rPr lang="en-US" altLang="en-US" sz="2400" dirty="0"/>
              <a:t> case sensitive</a:t>
            </a:r>
          </a:p>
          <a:p>
            <a:pPr lvl="1"/>
            <a:r>
              <a:rPr lang="en-US" altLang="en-US" sz="2400" dirty="0"/>
              <a:t>first character must be a letter, _, @, ?, or $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21645CC4-DCB8-4F14-A488-00076F5015A2}" type="slidenum">
              <a:rPr lang="en-US" altLang="en-US"/>
              <a:pPr/>
              <a:t>7</a:t>
            </a:fld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Directives</a:t>
            </a:r>
          </a:p>
        </p:txBody>
      </p:sp>
      <p:sp>
        <p:nvSpPr>
          <p:cNvPr id="131075" name="Rectangle 1027"/>
          <p:cNvSpPr>
            <a:spLocks noGrp="1" noChangeArrowheads="1"/>
          </p:cNvSpPr>
          <p:nvPr>
            <p:ph idx="1"/>
          </p:nvPr>
        </p:nvSpPr>
        <p:spPr>
          <a:xfrm>
            <a:off x="2514600" y="1447800"/>
            <a:ext cx="8153400" cy="3429000"/>
          </a:xfrm>
        </p:spPr>
        <p:txBody>
          <a:bodyPr>
            <a:noAutofit/>
          </a:bodyPr>
          <a:lstStyle/>
          <a:p>
            <a:r>
              <a:rPr lang="en-US" altLang="en-US" sz="2800"/>
              <a:t>Commands that are recognized and acted upon by the assembler</a:t>
            </a:r>
          </a:p>
          <a:p>
            <a:pPr lvl="1"/>
            <a:r>
              <a:rPr lang="en-US" altLang="en-US" sz="2400" dirty="0"/>
              <a:t>Not part of the Intel instruction set</a:t>
            </a:r>
          </a:p>
          <a:p>
            <a:pPr lvl="1"/>
            <a:r>
              <a:rPr lang="en-US" altLang="en-US" sz="2400" dirty="0"/>
              <a:t>Used to declare code, data areas, select memory model, declare procedures, etc.</a:t>
            </a:r>
          </a:p>
          <a:p>
            <a:pPr lvl="1"/>
            <a:r>
              <a:rPr lang="en-US" altLang="en-US" sz="2400" dirty="0"/>
              <a:t>not case sensitive</a:t>
            </a:r>
          </a:p>
          <a:p>
            <a:r>
              <a:rPr lang="en-US" altLang="en-US" sz="2800" dirty="0"/>
              <a:t>Different assemblers have different directives</a:t>
            </a:r>
          </a:p>
          <a:p>
            <a:pPr lvl="1"/>
            <a:r>
              <a:rPr lang="en-US" altLang="en-US" sz="2400" dirty="0"/>
              <a:t>NASM not the same as MASM, for example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EFFAEBEF-2E5F-48E5-A749-05E30544B4B4}" type="slidenum">
              <a:rPr lang="en-US" altLang="en-US"/>
              <a:pPr/>
              <a:t>8</a:t>
            </a:fld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Instructions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2667000" y="1447800"/>
            <a:ext cx="8763000" cy="4495800"/>
          </a:xfrm>
        </p:spPr>
        <p:txBody>
          <a:bodyPr>
            <a:noAutofit/>
          </a:bodyPr>
          <a:lstStyle/>
          <a:p>
            <a:r>
              <a:rPr lang="en-US" altLang="en-US" sz="2800" dirty="0"/>
              <a:t>Assembled into machine code by assembler</a:t>
            </a:r>
          </a:p>
          <a:p>
            <a:r>
              <a:rPr lang="en-US" altLang="en-US" sz="2800" dirty="0"/>
              <a:t>Executed at runtime by the CPU</a:t>
            </a:r>
          </a:p>
          <a:p>
            <a:r>
              <a:rPr lang="en-US" altLang="en-US" sz="2800" dirty="0"/>
              <a:t>We use the Intel IA-32 instruction set</a:t>
            </a:r>
          </a:p>
          <a:p>
            <a:r>
              <a:rPr lang="en-US" altLang="en-US" sz="2800" dirty="0"/>
              <a:t>An instruction contains:</a:t>
            </a:r>
          </a:p>
          <a:p>
            <a:pPr lvl="1"/>
            <a:r>
              <a:rPr lang="en-US" altLang="en-US" sz="2400" dirty="0"/>
              <a:t>Label		(optional)</a:t>
            </a:r>
          </a:p>
          <a:p>
            <a:pPr lvl="1"/>
            <a:r>
              <a:rPr lang="en-US" altLang="en-US" sz="2400" dirty="0"/>
              <a:t>Mnemonic	(required)</a:t>
            </a:r>
          </a:p>
          <a:p>
            <a:pPr lvl="1"/>
            <a:r>
              <a:rPr lang="en-US" altLang="en-US" sz="2400" dirty="0"/>
              <a:t>Operand	(depends on the instruction)</a:t>
            </a:r>
          </a:p>
          <a:p>
            <a:pPr lvl="1"/>
            <a:r>
              <a:rPr lang="en-US" altLang="en-US" sz="2400" dirty="0"/>
              <a:t>Comment	(optional)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A4B7EA95-8F5E-4C8E-A8C4-E927FB95F352}" type="slidenum">
              <a:rPr lang="en-US" altLang="en-US"/>
              <a:pPr/>
              <a:t>9</a:t>
            </a:fld>
            <a:endParaRPr lang="en-US" alt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1538</TotalTime>
  <Words>1850</Words>
  <Application>Microsoft Office PowerPoint</Application>
  <PresentationFormat>Widescreen</PresentationFormat>
  <Paragraphs>513</Paragraphs>
  <Slides>53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0" baseType="lpstr">
      <vt:lpstr>Times New Roman</vt:lpstr>
      <vt:lpstr>Arial</vt:lpstr>
      <vt:lpstr>Wingdings</vt:lpstr>
      <vt:lpstr>Courier New</vt:lpstr>
      <vt:lpstr>Viner Hand ITC</vt:lpstr>
      <vt:lpstr>Ion</vt:lpstr>
      <vt:lpstr>Microsoft Visio Drawing</vt:lpstr>
      <vt:lpstr>PowerPoint Presentation</vt:lpstr>
      <vt:lpstr>Chapter Overview</vt:lpstr>
      <vt:lpstr>Basic Elements of Assembly Language</vt:lpstr>
      <vt:lpstr>Integer Constants</vt:lpstr>
      <vt:lpstr>Integer Expressions</vt:lpstr>
      <vt:lpstr>Character and String Constants</vt:lpstr>
      <vt:lpstr>Reserved Words and Identifiers</vt:lpstr>
      <vt:lpstr>Directives</vt:lpstr>
      <vt:lpstr>Instructions</vt:lpstr>
      <vt:lpstr>Labels</vt:lpstr>
      <vt:lpstr>Mnemonics and Operands</vt:lpstr>
      <vt:lpstr>Comments</vt:lpstr>
      <vt:lpstr>Instruction Format Examples</vt:lpstr>
      <vt:lpstr>What's Next</vt:lpstr>
      <vt:lpstr>Example: Adding and Subtracting Integers</vt:lpstr>
      <vt:lpstr>Example Output</vt:lpstr>
      <vt:lpstr>Suggested Coding Standards  (1 of 2)</vt:lpstr>
      <vt:lpstr>Suggested Coding Standards  (2 of 2)</vt:lpstr>
      <vt:lpstr>Program Template</vt:lpstr>
      <vt:lpstr>What's Next</vt:lpstr>
      <vt:lpstr>Assembling, Linking, and Running Programs</vt:lpstr>
      <vt:lpstr>Assemble-Link Execute Cycle</vt:lpstr>
      <vt:lpstr>Listing File</vt:lpstr>
      <vt:lpstr>Map File</vt:lpstr>
      <vt:lpstr>What's Next</vt:lpstr>
      <vt:lpstr>Defining Data</vt:lpstr>
      <vt:lpstr>Intrinsic Data Types (1 of 2)</vt:lpstr>
      <vt:lpstr>Intrinsic Data Types (2 of 2)</vt:lpstr>
      <vt:lpstr>Data Definition Statement</vt:lpstr>
      <vt:lpstr>Defining BYTE and SBYTE Data</vt:lpstr>
      <vt:lpstr>Defining Byte Arrays</vt:lpstr>
      <vt:lpstr>Defining Strings  (1 of 3)</vt:lpstr>
      <vt:lpstr>Defining Strings  (2 of 3)</vt:lpstr>
      <vt:lpstr>Defining Strings  (3 of 3)</vt:lpstr>
      <vt:lpstr>Using the DUP Operator</vt:lpstr>
      <vt:lpstr>Defining WORD and SWORD Data</vt:lpstr>
      <vt:lpstr>Defining DWORD and SDWORD Data</vt:lpstr>
      <vt:lpstr>Defining QWORD, TBYTE, Real Data</vt:lpstr>
      <vt:lpstr>Little Endian Order</vt:lpstr>
      <vt:lpstr>Adding Variables to AddSub</vt:lpstr>
      <vt:lpstr>Declaring Unitialized Data</vt:lpstr>
      <vt:lpstr>What's Next</vt:lpstr>
      <vt:lpstr>Symbolic Constants</vt:lpstr>
      <vt:lpstr>Equal-Sign Directive</vt:lpstr>
      <vt:lpstr>Calculating the Size of a Byte Array</vt:lpstr>
      <vt:lpstr>Calculating the Size of a Word Array</vt:lpstr>
      <vt:lpstr>Calculating the Size of a Doubleword Array</vt:lpstr>
      <vt:lpstr>EQU Directive</vt:lpstr>
      <vt:lpstr>TEXTEQU Directive</vt:lpstr>
      <vt:lpstr>What's Next</vt:lpstr>
      <vt:lpstr>Real-Address Mode Programming  (1 of 2)</vt:lpstr>
      <vt:lpstr>Real-Address Mode Programming  (2 of 2)</vt:lpstr>
      <vt:lpstr>Add and Subtract, 16-Bit Version</vt:lpstr>
    </vt:vector>
  </TitlesOfParts>
  <Company>Prentice-Hall Publishing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subject>Assembly Language Fundamentals</dc:subject>
  <dc:creator>Kip Irvine</dc:creator>
  <cp:lastModifiedBy>soft tech</cp:lastModifiedBy>
  <cp:revision>512</cp:revision>
  <cp:lastPrinted>1601-01-01T00:00:00Z</cp:lastPrinted>
  <dcterms:created xsi:type="dcterms:W3CDTF">2002-05-30T02:31:33Z</dcterms:created>
  <dcterms:modified xsi:type="dcterms:W3CDTF">2019-12-03T10:35:39Z</dcterms:modified>
</cp:coreProperties>
</file>